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6" r:id="rId2"/>
    <p:sldId id="257" r:id="rId3"/>
    <p:sldId id="25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12F3EA-4B38-4158-8975-54488F71FC46}" type="datetimeFigureOut">
              <a:rPr lang="en-GB" smtClean="0"/>
              <a:t>01/02/2021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B064FA-A2BB-4B81-9076-D7162520CF6E}"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CB064FA-A2BB-4B81-9076-D7162520CF6E}" type="slidenum">
              <a:rPr lang="en-GB" smtClean="0"/>
              <a:t>1</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7584" y="620688"/>
            <a:ext cx="7772400" cy="864096"/>
          </a:xfrm>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3.emf"/><Relationship Id="rId5" Type="http://schemas.openxmlformats.org/officeDocument/2006/relationships/image" Target="../media/image2.jpe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7544" y="692696"/>
            <a:ext cx="8229600" cy="1143000"/>
          </a:xfrm>
          <a:prstGeom prst="rect">
            <a:avLst/>
          </a:prstGeom>
        </p:spPr>
        <p:txBody>
          <a:bodyPr vert="horz" lIns="91440" tIns="45720" rIns="91440" bIns="45720" rtlCol="0" anchor="ctr">
            <a:normAutofit/>
          </a:bodyPr>
          <a:lstStyle/>
          <a:p>
            <a:endParaRPr lang="en-GB" dirty="0"/>
          </a:p>
        </p:txBody>
      </p:sp>
      <p:pic>
        <p:nvPicPr>
          <p:cNvPr id="7" name="Object 1"/>
          <p:cNvPicPr/>
          <p:nvPr userDrawn="1"/>
        </p:nvPicPr>
        <p:blipFill>
          <a:blip r:embed="rId4" cstate="print"/>
          <a:srcRect b="-3474"/>
          <a:stretch>
            <a:fillRect/>
          </a:stretch>
        </p:blipFill>
        <p:spPr bwMode="auto">
          <a:xfrm>
            <a:off x="0" y="0"/>
            <a:ext cx="9144000" cy="342900"/>
          </a:xfrm>
          <a:prstGeom prst="rect">
            <a:avLst/>
          </a:prstGeom>
          <a:noFill/>
          <a:ln w="9525">
            <a:noFill/>
            <a:miter lim="800000"/>
            <a:headEnd/>
            <a:tailEnd/>
          </a:ln>
        </p:spPr>
      </p:pic>
      <p:pic>
        <p:nvPicPr>
          <p:cNvPr id="8" name="Picture 7" descr="School Wellbeing Service.jpg"/>
          <p:cNvPicPr/>
          <p:nvPr userDrawn="1"/>
        </p:nvPicPr>
        <p:blipFill>
          <a:blip r:embed="rId5" cstate="print"/>
          <a:srcRect/>
          <a:stretch>
            <a:fillRect/>
          </a:stretch>
        </p:blipFill>
        <p:spPr bwMode="auto">
          <a:xfrm>
            <a:off x="0" y="6010275"/>
            <a:ext cx="1400175" cy="847725"/>
          </a:xfrm>
          <a:prstGeom prst="rect">
            <a:avLst/>
          </a:prstGeom>
          <a:noFill/>
          <a:ln w="9525">
            <a:noFill/>
            <a:miter lim="800000"/>
            <a:headEnd/>
            <a:tailEnd/>
          </a:ln>
        </p:spPr>
      </p:pic>
      <p:pic>
        <p:nvPicPr>
          <p:cNvPr id="9" name="Picture 8" descr="CYC Master logo colour.emf"/>
          <p:cNvPicPr/>
          <p:nvPr userDrawn="1"/>
        </p:nvPicPr>
        <p:blipFill>
          <a:blip r:embed="rId6" cstate="print"/>
          <a:srcRect/>
          <a:stretch>
            <a:fillRect/>
          </a:stretch>
        </p:blipFill>
        <p:spPr bwMode="auto">
          <a:xfrm>
            <a:off x="7620000" y="6210300"/>
            <a:ext cx="1524000" cy="6477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914400" rtl="0" eaLnBrk="1" latinLnBrk="0" hangingPunct="1">
        <a:spcBef>
          <a:spcPct val="0"/>
        </a:spcBef>
        <a:buNone/>
        <a:defRPr sz="4400" b="1" kern="1200">
          <a:solidFill>
            <a:schemeClr val="accent2">
              <a:lumMod val="7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2775" y="620688"/>
            <a:ext cx="7987209" cy="2808312"/>
          </a:xfrm>
        </p:spPr>
        <p:txBody>
          <a:bodyPr>
            <a:normAutofit fontScale="90000"/>
          </a:bodyPr>
          <a:lstStyle/>
          <a:p>
            <a:pPr algn="l"/>
            <a:r>
              <a:rPr lang="en-GB" sz="3200" dirty="0" smtClean="0">
                <a:solidFill>
                  <a:schemeClr val="accent4">
                    <a:lumMod val="75000"/>
                  </a:schemeClr>
                </a:solidFill>
              </a:rPr>
              <a:t/>
            </a:r>
            <a:br>
              <a:rPr lang="en-GB" sz="3200" dirty="0" smtClean="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a:solidFill>
                  <a:schemeClr val="accent4">
                    <a:lumMod val="75000"/>
                  </a:schemeClr>
                </a:solidFill>
              </a:rPr>
              <a:t/>
            </a:r>
            <a:br>
              <a:rPr lang="en-GB" sz="3200" dirty="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smtClean="0">
                <a:solidFill>
                  <a:schemeClr val="accent4">
                    <a:lumMod val="75000"/>
                  </a:schemeClr>
                </a:solidFill>
              </a:rPr>
              <a:t/>
            </a:r>
            <a:br>
              <a:rPr lang="en-GB" sz="3200" dirty="0" smtClean="0">
                <a:solidFill>
                  <a:schemeClr val="accent4">
                    <a:lumMod val="75000"/>
                  </a:schemeClr>
                </a:solidFill>
              </a:rPr>
            </a:br>
            <a:r>
              <a:rPr lang="en-GB" sz="3200" dirty="0">
                <a:solidFill>
                  <a:schemeClr val="accent4">
                    <a:lumMod val="75000"/>
                  </a:schemeClr>
                </a:solidFill>
              </a:rPr>
              <a:t/>
            </a:r>
            <a:br>
              <a:rPr lang="en-GB" sz="3200" dirty="0">
                <a:solidFill>
                  <a:schemeClr val="accent4">
                    <a:lumMod val="75000"/>
                  </a:schemeClr>
                </a:solidFill>
              </a:rPr>
            </a:br>
            <a:r>
              <a:rPr lang="en-GB" sz="2200" dirty="0">
                <a:solidFill>
                  <a:schemeClr val="tx1"/>
                </a:solidFill>
              </a:rPr>
              <a:t/>
            </a:r>
            <a:br>
              <a:rPr lang="en-GB" sz="2200" dirty="0">
                <a:solidFill>
                  <a:schemeClr val="tx1"/>
                </a:solidFill>
              </a:rPr>
            </a:br>
            <a:endParaRPr lang="en-GB" sz="2200" dirty="0">
              <a:solidFill>
                <a:schemeClr val="tx1"/>
              </a:solidFill>
            </a:endParaRPr>
          </a:p>
        </p:txBody>
      </p:sp>
      <p:sp>
        <p:nvSpPr>
          <p:cNvPr id="3" name="AutoShape 2" descr="Motivation vs Movement - Performance in Peop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Motivation vs Movement - Performance in Peop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Box 4"/>
          <p:cNvSpPr txBox="1"/>
          <p:nvPr/>
        </p:nvSpPr>
        <p:spPr>
          <a:xfrm>
            <a:off x="987439" y="2204864"/>
            <a:ext cx="7237879" cy="1354217"/>
          </a:xfrm>
          <a:prstGeom prst="rect">
            <a:avLst/>
          </a:prstGeom>
          <a:noFill/>
        </p:spPr>
        <p:txBody>
          <a:bodyPr wrap="none" rtlCol="0">
            <a:spAutoFit/>
          </a:bodyPr>
          <a:lstStyle/>
          <a:p>
            <a:pPr algn="ctr"/>
            <a:r>
              <a:rPr lang="en-GB" sz="4000" b="1" dirty="0" smtClean="0">
                <a:solidFill>
                  <a:schemeClr val="accent2">
                    <a:lumMod val="75000"/>
                  </a:schemeClr>
                </a:solidFill>
                <a:latin typeface="+mj-lt"/>
              </a:rPr>
              <a:t>Weekly wellbeing challenge:</a:t>
            </a:r>
          </a:p>
          <a:p>
            <a:pPr algn="ctr"/>
            <a:endParaRPr lang="en-GB" sz="2400" b="1" dirty="0"/>
          </a:p>
          <a:p>
            <a:pPr algn="ctr"/>
            <a:r>
              <a:rPr lang="en-GB" b="1" dirty="0">
                <a:cs typeface="Arial" panose="020B0604020202020204" pitchFamily="34" charset="0"/>
              </a:rPr>
              <a:t>Using Brain Dumping to Manage Anxiety and </a:t>
            </a:r>
            <a:r>
              <a:rPr lang="en-GB" b="1" dirty="0" smtClean="0">
                <a:cs typeface="Arial" panose="020B0604020202020204" pitchFamily="34" charset="0"/>
              </a:rPr>
              <a:t>Over </a:t>
            </a:r>
            <a:r>
              <a:rPr lang="en-GB" b="1" dirty="0" smtClean="0">
                <a:cs typeface="Arial" panose="020B0604020202020204" pitchFamily="34" charset="0"/>
              </a:rPr>
              <a:t>Thinking</a:t>
            </a:r>
            <a:r>
              <a:rPr lang="en-GB" dirty="0" smtClean="0">
                <a:latin typeface="Arial" panose="020B0604020202020204" pitchFamily="34" charset="0"/>
                <a:cs typeface="Arial" panose="020B0604020202020204" pitchFamily="34" charset="0"/>
              </a:rPr>
              <a:t>.</a:t>
            </a:r>
            <a:endParaRPr lang="en-GB"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2996653" y="3638550"/>
            <a:ext cx="3219450" cy="321945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548680"/>
            <a:ext cx="8856984" cy="5447645"/>
          </a:xfrm>
          <a:prstGeom prst="rect">
            <a:avLst/>
          </a:prstGeom>
          <a:noFill/>
        </p:spPr>
        <p:txBody>
          <a:bodyPr wrap="square" rtlCol="0">
            <a:spAutoFit/>
          </a:bodyPr>
          <a:lstStyle/>
          <a:p>
            <a:r>
              <a:rPr lang="en-GB" b="1" dirty="0" smtClean="0">
                <a:solidFill>
                  <a:srgbClr val="7030A0"/>
                </a:solidFill>
              </a:rPr>
              <a:t>This weeks weekly challenge will look at how to effectively use Brain dumping to help manage our feelings and thoughts. </a:t>
            </a:r>
          </a:p>
          <a:p>
            <a:endParaRPr lang="en-GB" b="1" dirty="0">
              <a:solidFill>
                <a:srgbClr val="7030A0"/>
              </a:solidFill>
            </a:endParaRPr>
          </a:p>
          <a:p>
            <a:r>
              <a:rPr lang="en-GB" dirty="0" smtClean="0">
                <a:solidFill>
                  <a:srgbClr val="7030A0"/>
                </a:solidFill>
              </a:rPr>
              <a:t>What is brain dumping and how can this help?</a:t>
            </a:r>
          </a:p>
          <a:p>
            <a:endParaRPr lang="en-GB" sz="1600" dirty="0" smtClean="0"/>
          </a:p>
          <a:p>
            <a:r>
              <a:rPr lang="en-GB" sz="1600" dirty="0" smtClean="0"/>
              <a:t>There </a:t>
            </a:r>
            <a:r>
              <a:rPr lang="en-GB" sz="1600" dirty="0"/>
              <a:t>are many coping skills which are helpful for managing anxiety. Brain Dumping is a step above a coping skill. It is a technique. It involves removing the “over thinking” thoughts from your mind and placing them somewhere else. This can help you live more freely throughout each day as the things that are troubling you are being resolved.</a:t>
            </a:r>
          </a:p>
          <a:p>
            <a:endParaRPr lang="en-GB" sz="1600" dirty="0"/>
          </a:p>
          <a:p>
            <a:r>
              <a:rPr lang="en-GB" sz="1600" dirty="0"/>
              <a:t>Listed in this article are some brain dumping techniques to help choose from to help you get started on becoming free from the symptoms of anxiety, “over thinking” and “ruminating.”</a:t>
            </a:r>
          </a:p>
          <a:p>
            <a:endParaRPr lang="en-GB" sz="1600" dirty="0"/>
          </a:p>
          <a:p>
            <a:r>
              <a:rPr lang="en-GB" sz="1600" dirty="0"/>
              <a:t>Brain dumping is an exercise in differentiation. It is similar to cleaning out and organizing a closet. The reason it will help </a:t>
            </a:r>
            <a:r>
              <a:rPr lang="en-GB" sz="1600" dirty="0" smtClean="0"/>
              <a:t>with </a:t>
            </a:r>
            <a:r>
              <a:rPr lang="en-GB" sz="1600" dirty="0"/>
              <a:t>anxiety is because part of anxiety is the problem of too much unresolved clutter in your mind. Brain Dumping helps organize this clutter into workable pieces, which are easier to resolve than a jumbled mess.</a:t>
            </a:r>
          </a:p>
          <a:p>
            <a:endParaRPr lang="en-GB" sz="1600" dirty="0"/>
          </a:p>
          <a:p>
            <a:r>
              <a:rPr lang="en-GB" sz="1600" dirty="0"/>
              <a:t>There are many different approaches to brain </a:t>
            </a:r>
            <a:r>
              <a:rPr lang="en-GB" sz="1600" dirty="0" smtClean="0"/>
              <a:t>dumping, following this slide is </a:t>
            </a:r>
            <a:r>
              <a:rPr lang="en-GB" sz="1600" dirty="0"/>
              <a:t>just </a:t>
            </a:r>
            <a:r>
              <a:rPr lang="en-GB" sz="1600" dirty="0" smtClean="0"/>
              <a:t>an option </a:t>
            </a:r>
            <a:r>
              <a:rPr lang="en-GB" sz="1600" dirty="0"/>
              <a:t>of brain </a:t>
            </a:r>
            <a:r>
              <a:rPr lang="en-GB" sz="1600" dirty="0" smtClean="0"/>
              <a:t>dumping. There are also other versions that you can research to pick a method that best fits your need</a:t>
            </a:r>
            <a:r>
              <a:rPr lang="en-GB" dirty="0" smtClean="0"/>
              <a:t>s. (</a:t>
            </a:r>
            <a:r>
              <a:rPr lang="en-GB" sz="1050" b="1" dirty="0" smtClean="0"/>
              <a:t>Medically </a:t>
            </a:r>
            <a:r>
              <a:rPr lang="en-GB" sz="1050" b="1" dirty="0"/>
              <a:t>reviewed by Scientific Advisory Board — Written by </a:t>
            </a:r>
            <a:r>
              <a:rPr lang="en-GB" sz="1050" b="1" dirty="0" err="1"/>
              <a:t>Sharie</a:t>
            </a:r>
            <a:r>
              <a:rPr lang="en-GB" sz="1050" b="1" dirty="0"/>
              <a:t> </a:t>
            </a:r>
            <a:r>
              <a:rPr lang="en-GB" sz="1050" b="1" dirty="0" err="1"/>
              <a:t>Stines</a:t>
            </a:r>
            <a:r>
              <a:rPr lang="en-GB" sz="1050" b="1" dirty="0"/>
              <a:t>, </a:t>
            </a:r>
            <a:r>
              <a:rPr lang="en-GB" sz="1050" b="1" dirty="0" err="1"/>
              <a:t>Psy.D</a:t>
            </a:r>
            <a:r>
              <a:rPr lang="en-GB" sz="1050" b="1" dirty="0"/>
              <a:t> on April 28, </a:t>
            </a:r>
            <a:r>
              <a:rPr lang="en-GB" sz="1050" b="1" dirty="0" smtClean="0"/>
              <a:t>2020)</a:t>
            </a:r>
            <a:endParaRPr lang="en-GB" sz="1050" b="1" dirty="0"/>
          </a:p>
        </p:txBody>
      </p:sp>
    </p:spTree>
    <p:extLst>
      <p:ext uri="{BB962C8B-B14F-4D97-AF65-F5344CB8AC3E}">
        <p14:creationId xmlns:p14="http://schemas.microsoft.com/office/powerpoint/2010/main" val="1432418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62263" y="5648456"/>
            <a:ext cx="1645841" cy="1226165"/>
          </a:xfrm>
          <a:prstGeom prst="rect">
            <a:avLst/>
          </a:prstGeom>
        </p:spPr>
      </p:pic>
      <p:sp>
        <p:nvSpPr>
          <p:cNvPr id="2" name="Title 1"/>
          <p:cNvSpPr>
            <a:spLocks noGrp="1"/>
          </p:cNvSpPr>
          <p:nvPr>
            <p:ph type="title"/>
          </p:nvPr>
        </p:nvSpPr>
        <p:spPr>
          <a:xfrm>
            <a:off x="467543" y="764704"/>
            <a:ext cx="8229600" cy="1143000"/>
          </a:xfrm>
        </p:spPr>
        <p:txBody>
          <a:bodyPr/>
          <a:lstStyle/>
          <a:p>
            <a:r>
              <a:rPr lang="en-GB" dirty="0" smtClean="0"/>
              <a:t>The 3 square Brain dump</a:t>
            </a:r>
            <a:endParaRPr lang="en-GB" dirty="0"/>
          </a:p>
        </p:txBody>
      </p:sp>
      <p:sp>
        <p:nvSpPr>
          <p:cNvPr id="4" name="TextBox 3"/>
          <p:cNvSpPr txBox="1"/>
          <p:nvPr/>
        </p:nvSpPr>
        <p:spPr>
          <a:xfrm>
            <a:off x="827584" y="1772816"/>
            <a:ext cx="8013575" cy="4339650"/>
          </a:xfrm>
          <a:prstGeom prst="rect">
            <a:avLst/>
          </a:prstGeom>
          <a:noFill/>
        </p:spPr>
        <p:txBody>
          <a:bodyPr wrap="square" rtlCol="0">
            <a:spAutoFit/>
          </a:bodyPr>
          <a:lstStyle/>
          <a:p>
            <a:r>
              <a:rPr lang="en-GB" sz="1600" b="1" dirty="0">
                <a:solidFill>
                  <a:srgbClr val="7030A0"/>
                </a:solidFill>
              </a:rPr>
              <a:t>This involves dividing your page in to </a:t>
            </a:r>
            <a:r>
              <a:rPr lang="en-GB" sz="1600" b="1" dirty="0" smtClean="0">
                <a:solidFill>
                  <a:srgbClr val="7030A0"/>
                </a:solidFill>
              </a:rPr>
              <a:t>three </a:t>
            </a:r>
            <a:r>
              <a:rPr lang="en-GB" sz="1600" b="1" dirty="0">
                <a:solidFill>
                  <a:srgbClr val="7030A0"/>
                </a:solidFill>
              </a:rPr>
              <a:t>sections by drawing horizontal and vertical lines across a piece of paper. Label each section with the following titles Thoughts, To Do, </a:t>
            </a:r>
            <a:r>
              <a:rPr lang="en-GB" sz="1600" b="1" dirty="0" smtClean="0">
                <a:solidFill>
                  <a:srgbClr val="7030A0"/>
                </a:solidFill>
              </a:rPr>
              <a:t>and </a:t>
            </a:r>
            <a:r>
              <a:rPr lang="en-GB" sz="1600" b="1" dirty="0">
                <a:solidFill>
                  <a:srgbClr val="7030A0"/>
                </a:solidFill>
              </a:rPr>
              <a:t>Top 3 Priorities. </a:t>
            </a:r>
            <a:r>
              <a:rPr lang="en-GB" sz="1600" b="1" dirty="0" smtClean="0">
                <a:solidFill>
                  <a:srgbClr val="7030A0"/>
                </a:solidFill>
              </a:rPr>
              <a:t>Here's </a:t>
            </a:r>
            <a:r>
              <a:rPr lang="en-GB" sz="1600" b="1" dirty="0">
                <a:solidFill>
                  <a:srgbClr val="7030A0"/>
                </a:solidFill>
              </a:rPr>
              <a:t>how you write in each box</a:t>
            </a:r>
            <a:r>
              <a:rPr lang="en-GB" sz="1600" b="1" dirty="0" smtClean="0">
                <a:solidFill>
                  <a:srgbClr val="7030A0"/>
                </a:solidFill>
              </a:rPr>
              <a:t>:</a:t>
            </a:r>
          </a:p>
          <a:p>
            <a:endParaRPr lang="en-GB" sz="1600" dirty="0"/>
          </a:p>
          <a:p>
            <a:pPr marL="285750" indent="-285750">
              <a:buFont typeface="Arial" panose="020B0604020202020204" pitchFamily="34" charset="0"/>
              <a:buChar char="•"/>
            </a:pPr>
            <a:r>
              <a:rPr lang="en-GB" sz="1600" dirty="0" smtClean="0">
                <a:solidFill>
                  <a:srgbClr val="7030A0"/>
                </a:solidFill>
              </a:rPr>
              <a:t>Thoughts: </a:t>
            </a:r>
            <a:r>
              <a:rPr lang="en-GB" sz="1600" dirty="0">
                <a:solidFill>
                  <a:srgbClr val="7030A0"/>
                </a:solidFill>
              </a:rPr>
              <a:t>Just write down all your random thoughts without thinking about them too deeply.</a:t>
            </a:r>
          </a:p>
          <a:p>
            <a:pPr marL="285750" indent="-285750">
              <a:buFont typeface="Arial" panose="020B0604020202020204" pitchFamily="34" charset="0"/>
              <a:buChar char="•"/>
            </a:pPr>
            <a:r>
              <a:rPr lang="en-GB" sz="1600" dirty="0">
                <a:solidFill>
                  <a:srgbClr val="7030A0"/>
                </a:solidFill>
              </a:rPr>
              <a:t>To </a:t>
            </a:r>
            <a:r>
              <a:rPr lang="en-GB" sz="1600" dirty="0" smtClean="0">
                <a:solidFill>
                  <a:srgbClr val="7030A0"/>
                </a:solidFill>
              </a:rPr>
              <a:t>Do: Write </a:t>
            </a:r>
            <a:r>
              <a:rPr lang="en-GB" sz="1600" dirty="0">
                <a:solidFill>
                  <a:srgbClr val="7030A0"/>
                </a:solidFill>
              </a:rPr>
              <a:t>down all thoughts related to things you need to accomplish.</a:t>
            </a:r>
          </a:p>
          <a:p>
            <a:pPr marL="285750" indent="-285750">
              <a:buFont typeface="Arial" panose="020B0604020202020204" pitchFamily="34" charset="0"/>
              <a:buChar char="•"/>
            </a:pPr>
            <a:r>
              <a:rPr lang="en-GB" sz="1600" dirty="0" smtClean="0">
                <a:solidFill>
                  <a:srgbClr val="7030A0"/>
                </a:solidFill>
              </a:rPr>
              <a:t>Top </a:t>
            </a:r>
            <a:r>
              <a:rPr lang="en-GB" sz="1600" dirty="0">
                <a:solidFill>
                  <a:srgbClr val="7030A0"/>
                </a:solidFill>
              </a:rPr>
              <a:t>3 </a:t>
            </a:r>
            <a:r>
              <a:rPr lang="en-GB" sz="1600" dirty="0" smtClean="0">
                <a:solidFill>
                  <a:srgbClr val="7030A0"/>
                </a:solidFill>
              </a:rPr>
              <a:t>Priorities: </a:t>
            </a:r>
            <a:r>
              <a:rPr lang="en-GB" sz="1600" dirty="0">
                <a:solidFill>
                  <a:srgbClr val="7030A0"/>
                </a:solidFill>
              </a:rPr>
              <a:t>Go back to your To Do list above and write down the top three things on that list that are most important to you.</a:t>
            </a:r>
          </a:p>
          <a:p>
            <a:endParaRPr lang="en-GB" sz="1600" dirty="0"/>
          </a:p>
          <a:p>
            <a:r>
              <a:rPr lang="en-GB" sz="1600" dirty="0" smtClean="0"/>
              <a:t>You </a:t>
            </a:r>
            <a:r>
              <a:rPr lang="en-GB" sz="1600" dirty="0"/>
              <a:t>can also use this process to begin taking action on the items in your To Do list. You could resolve each day to begin tackling items on this list until they are finished and then move on to your next list. Taking action on the items in your To Do list will help reduce procrastination, which is also a contributing factor to anxiety as well as depression</a:t>
            </a:r>
            <a:r>
              <a:rPr lang="en-GB" sz="1000" b="1" dirty="0" smtClean="0"/>
              <a:t>. </a:t>
            </a:r>
          </a:p>
          <a:p>
            <a:endParaRPr lang="en-GB" sz="1000" b="1" dirty="0"/>
          </a:p>
          <a:p>
            <a:r>
              <a:rPr lang="en-GB" sz="1000" b="1" dirty="0" smtClean="0"/>
              <a:t> </a:t>
            </a:r>
            <a:r>
              <a:rPr lang="en-GB" sz="1000" b="1" dirty="0"/>
              <a:t>(Medically reviewed by Scientific Advisory Board — Written by </a:t>
            </a:r>
            <a:r>
              <a:rPr lang="en-GB" sz="1000" b="1" dirty="0" err="1"/>
              <a:t>Sharie</a:t>
            </a:r>
            <a:r>
              <a:rPr lang="en-GB" sz="1000" b="1" dirty="0"/>
              <a:t> </a:t>
            </a:r>
            <a:r>
              <a:rPr lang="en-GB" sz="1000" b="1" dirty="0" err="1"/>
              <a:t>Stines</a:t>
            </a:r>
            <a:r>
              <a:rPr lang="en-GB" sz="1000" b="1" dirty="0"/>
              <a:t>, </a:t>
            </a:r>
            <a:r>
              <a:rPr lang="en-GB" sz="1000" b="1" dirty="0" err="1"/>
              <a:t>Psy.D</a:t>
            </a:r>
            <a:r>
              <a:rPr lang="en-GB" sz="1000" b="1" dirty="0"/>
              <a:t> on April 28, 2020)</a:t>
            </a:r>
          </a:p>
          <a:p>
            <a:endParaRPr lang="en-GB" sz="1600" dirty="0"/>
          </a:p>
          <a:p>
            <a:endParaRPr lang="en-GB" sz="1600" dirty="0"/>
          </a:p>
        </p:txBody>
      </p:sp>
    </p:spTree>
    <p:extLst>
      <p:ext uri="{BB962C8B-B14F-4D97-AF65-F5344CB8AC3E}">
        <p14:creationId xmlns:p14="http://schemas.microsoft.com/office/powerpoint/2010/main" val="11277084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Segoe Prin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TotalTime>
  <Words>480</Words>
  <Application>Microsoft Office PowerPoint</Application>
  <PresentationFormat>On-screen Show (4:3)</PresentationFormat>
  <Paragraphs>26</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Segoe Print</vt:lpstr>
      <vt:lpstr>Office Theme</vt:lpstr>
      <vt:lpstr>       </vt:lpstr>
      <vt:lpstr>PowerPoint Presentation</vt:lpstr>
      <vt:lpstr>The 3 square Brain dump</vt:lpstr>
    </vt:vector>
  </TitlesOfParts>
  <Company>City of York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cpopilm</dc:creator>
  <cp:lastModifiedBy>Begum, Rohima</cp:lastModifiedBy>
  <cp:revision>29</cp:revision>
  <dcterms:created xsi:type="dcterms:W3CDTF">2018-09-17T10:57:14Z</dcterms:created>
  <dcterms:modified xsi:type="dcterms:W3CDTF">2021-02-01T14:23:25Z</dcterms:modified>
</cp:coreProperties>
</file>