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2" r:id="rId3"/>
    <p:sldId id="265" r:id="rId4"/>
    <p:sldId id="275" r:id="rId5"/>
    <p:sldId id="267" r:id="rId6"/>
    <p:sldId id="269" r:id="rId7"/>
    <p:sldId id="271" r:id="rId8"/>
    <p:sldId id="274" r:id="rId9"/>
    <p:sldId id="258" r:id="rId10"/>
    <p:sldId id="276" r:id="rId11"/>
    <p:sldId id="257" r:id="rId12"/>
    <p:sldId id="259" r:id="rId13"/>
    <p:sldId id="260" r:id="rId14"/>
    <p:sldId id="26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5" autoAdjust="0"/>
    <p:restoredTop sz="94660"/>
  </p:normalViewPr>
  <p:slideViewPr>
    <p:cSldViewPr snapToGrid="0">
      <p:cViewPr varScale="1">
        <p:scale>
          <a:sx n="69" d="100"/>
          <a:sy n="69" d="100"/>
        </p:scale>
        <p:origin x="7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512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94994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38910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410409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96516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40007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79817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864551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5538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167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22967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52087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749020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7141809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443226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2495130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4264155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002603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8915662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9948122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0879994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294822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3434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4911289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kneehigh.co.uk/"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Year 8 Drama Curriculum Overview</a:t>
            </a:r>
          </a:p>
        </p:txBody>
      </p:sp>
      <p:pic>
        <p:nvPicPr>
          <p:cNvPr id="4" name="Content Placeholder 3"/>
          <p:cNvPicPr>
            <a:picLocks noGrp="1" noChangeAspect="1"/>
          </p:cNvPicPr>
          <p:nvPr>
            <p:ph idx="1"/>
          </p:nvPr>
        </p:nvPicPr>
        <p:blipFill>
          <a:blip r:embed="rId2"/>
          <a:stretch>
            <a:fillRect/>
          </a:stretch>
        </p:blipFill>
        <p:spPr>
          <a:xfrm>
            <a:off x="4379682" y="2028497"/>
            <a:ext cx="3145725" cy="3048934"/>
          </a:xfrm>
          <a:prstGeom prst="rect">
            <a:avLst/>
          </a:prstGeom>
        </p:spPr>
      </p:pic>
    </p:spTree>
    <p:extLst>
      <p:ext uri="{BB962C8B-B14F-4D97-AF65-F5344CB8AC3E}">
        <p14:creationId xmlns:p14="http://schemas.microsoft.com/office/powerpoint/2010/main" val="840686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433" y="365126"/>
            <a:ext cx="10808367" cy="934286"/>
          </a:xfrm>
        </p:spPr>
        <p:txBody>
          <a:bodyPr/>
          <a:lstStyle/>
          <a:p>
            <a:r>
              <a:rPr lang="en-GB" dirty="0">
                <a:latin typeface="Arial Rounded MT Bold" panose="020F0704030504030204" pitchFamily="34" charset="0"/>
              </a:rPr>
              <a:t>Drama Vision 2022 onwards…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8261157"/>
              </p:ext>
            </p:extLst>
          </p:nvPr>
        </p:nvGraphicFramePr>
        <p:xfrm>
          <a:off x="545433" y="1299411"/>
          <a:ext cx="11004884" cy="4907280"/>
        </p:xfrm>
        <a:graphic>
          <a:graphicData uri="http://schemas.openxmlformats.org/drawingml/2006/table">
            <a:tbl>
              <a:tblPr firstRow="1" firstCol="1" bandRow="1">
                <a:tableStyleId>{5C22544A-7EE6-4342-B048-85BDC9FD1C3A}</a:tableStyleId>
              </a:tblPr>
              <a:tblGrid>
                <a:gridCol w="11004884">
                  <a:extLst>
                    <a:ext uri="{9D8B030D-6E8A-4147-A177-3AD203B41FA5}">
                      <a16:colId xmlns:a16="http://schemas.microsoft.com/office/drawing/2014/main" val="1125297931"/>
                    </a:ext>
                  </a:extLst>
                </a:gridCol>
              </a:tblGrid>
              <a:tr h="4780397">
                <a:tc>
                  <a:txBody>
                    <a:bodyPr/>
                    <a:lstStyle/>
                    <a:p>
                      <a:r>
                        <a:rPr lang="en-GB" sz="1800" b="1" kern="1200" dirty="0">
                          <a:solidFill>
                            <a:schemeClr val="lt1"/>
                          </a:solidFill>
                          <a:effectLst/>
                          <a:latin typeface="+mn-lt"/>
                          <a:ea typeface="+mn-ea"/>
                          <a:cs typeface="+mn-cs"/>
                        </a:rPr>
                        <a:t> </a:t>
                      </a:r>
                    </a:p>
                    <a:p>
                      <a:r>
                        <a:rPr lang="en-GB" sz="1800" b="0" kern="1200" dirty="0">
                          <a:solidFill>
                            <a:schemeClr val="tx1"/>
                          </a:solidFill>
                          <a:effectLst/>
                          <a:latin typeface="+mn-lt"/>
                          <a:ea typeface="+mn-ea"/>
                          <a:cs typeface="+mn-cs"/>
                        </a:rPr>
                        <a:t>In the Drama department we aim to celebrate the diversity of our students at Huntington School. We are an all-inclusive department who embraces every individual’s unique starting point.  Our curriculum, teaching strategies and extra-curricular opportunities are bespoke to support each individual student on their journey through Drama. </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We recognise that Drama is a subject in its own right but also is a fantastic tool to explore a vast variety of cross curricular/life skills.  We ensure our curriculum is rigorous in the study of the theory of theatre. We embed subject specific vocabulary and aim to excite students about practitioners, genres and theatre history.  We aim to build individual’s confidence, develop essential life skills and form mature working relationships so that they have the skills to overcome problems.  We aim to inspire creativity where students are challenged in a safe environment where they develop into independent learners and leaders.  Enjoyment and appreciation of the Arts is key through engagement with students and parents.</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In Drama our students become performers, directors, theatre makers, leaders, researchers, deep thinkers and solution focused individuals. We strive for self-discipline and control of rigorously rehearsed and refined skills. Team work is key to a healthy working environment where we encourage and support all learners to be the best they can be.  </a:t>
                      </a:r>
                    </a:p>
                    <a:p>
                      <a:pPr>
                        <a:spcAft>
                          <a:spcPts val="0"/>
                        </a:spcAft>
                      </a:pPr>
                      <a:endParaRPr lang="en-GB" sz="160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solidFill>
                      <a:schemeClr val="accent1">
                        <a:lumMod val="60000"/>
                        <a:lumOff val="40000"/>
                      </a:schemeClr>
                    </a:solidFill>
                  </a:tcPr>
                </a:tc>
                <a:extLst>
                  <a:ext uri="{0D108BD9-81ED-4DB2-BD59-A6C34878D82A}">
                    <a16:rowId xmlns:a16="http://schemas.microsoft.com/office/drawing/2014/main" val="1628458262"/>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0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rotWithShape="1">
          <a:blip r:embed="rId2"/>
          <a:srcRect l="19779" t="18419" r="20970" b="12396"/>
          <a:stretch/>
        </p:blipFill>
        <p:spPr>
          <a:xfrm>
            <a:off x="182880" y="171348"/>
            <a:ext cx="11887200" cy="6579972"/>
          </a:xfrm>
          <a:prstGeom prst="rect">
            <a:avLst/>
          </a:prstGeom>
        </p:spPr>
      </p:pic>
    </p:spTree>
    <p:extLst>
      <p:ext uri="{BB962C8B-B14F-4D97-AF65-F5344CB8AC3E}">
        <p14:creationId xmlns:p14="http://schemas.microsoft.com/office/powerpoint/2010/main" val="1054202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08487970"/>
              </p:ext>
            </p:extLst>
          </p:nvPr>
        </p:nvGraphicFramePr>
        <p:xfrm>
          <a:off x="6858686" y="222068"/>
          <a:ext cx="5026526" cy="3956225"/>
        </p:xfrm>
        <a:graphic>
          <a:graphicData uri="http://schemas.openxmlformats.org/drawingml/2006/table">
            <a:tbl>
              <a:tblPr firstRow="1" bandRow="1">
                <a:tableStyleId>{E8034E78-7F5D-4C2E-B375-FC64B27BC917}</a:tableStyleId>
              </a:tblPr>
              <a:tblGrid>
                <a:gridCol w="2513263">
                  <a:extLst>
                    <a:ext uri="{9D8B030D-6E8A-4147-A177-3AD203B41FA5}">
                      <a16:colId xmlns:a16="http://schemas.microsoft.com/office/drawing/2014/main" val="1059332238"/>
                    </a:ext>
                  </a:extLst>
                </a:gridCol>
                <a:gridCol w="2513263">
                  <a:extLst>
                    <a:ext uri="{9D8B030D-6E8A-4147-A177-3AD203B41FA5}">
                      <a16:colId xmlns:a16="http://schemas.microsoft.com/office/drawing/2014/main" val="735628898"/>
                    </a:ext>
                  </a:extLst>
                </a:gridCol>
              </a:tblGrid>
              <a:tr h="600460">
                <a:tc>
                  <a:txBody>
                    <a:bodyPr/>
                    <a:lstStyle/>
                    <a:p>
                      <a:r>
                        <a:rPr lang="en-GB" b="1" dirty="0">
                          <a:solidFill>
                            <a:schemeClr val="tx1"/>
                          </a:solidFill>
                        </a:rPr>
                        <a:t>Term</a:t>
                      </a:r>
                      <a:r>
                        <a:rPr lang="en-GB" b="1" baseline="0" dirty="0">
                          <a:solidFill>
                            <a:schemeClr val="tx1"/>
                          </a:solidFill>
                        </a:rPr>
                        <a:t> </a:t>
                      </a:r>
                      <a:endParaRPr lang="en-GB" b="1" dirty="0">
                        <a:solidFill>
                          <a:schemeClr val="tx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b="1" dirty="0">
                        <a:solidFill>
                          <a:schemeClr val="tx1"/>
                        </a:solidFill>
                      </a:endParaRPr>
                    </a:p>
                    <a:p>
                      <a:r>
                        <a:rPr lang="en-GB" b="1" dirty="0">
                          <a:solidFill>
                            <a:schemeClr val="tx1"/>
                          </a:solidFill>
                        </a:rPr>
                        <a:t>Topic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074250391"/>
                  </a:ext>
                </a:extLst>
              </a:tr>
              <a:tr h="535213">
                <a:tc>
                  <a:txBody>
                    <a:bodyPr/>
                    <a:lstStyle/>
                    <a:p>
                      <a:r>
                        <a:rPr lang="en-GB" dirty="0">
                          <a:solidFill>
                            <a:schemeClr val="tx1"/>
                          </a:solidFill>
                        </a:rPr>
                        <a:t>Autumn</a:t>
                      </a:r>
                      <a:r>
                        <a:rPr lang="en-GB" baseline="0" dirty="0">
                          <a:solidFill>
                            <a:schemeClr val="tx1"/>
                          </a:solidFill>
                        </a:rPr>
                        <a:t> 1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Improvisation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873613427"/>
                  </a:ext>
                </a:extLst>
              </a:tr>
              <a:tr h="535213">
                <a:tc>
                  <a:txBody>
                    <a:bodyPr/>
                    <a:lstStyle/>
                    <a:p>
                      <a:r>
                        <a:rPr lang="en-GB" dirty="0">
                          <a:solidFill>
                            <a:schemeClr val="tx1"/>
                          </a:solidFill>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Kneehigh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1870786228"/>
                  </a:ext>
                </a:extLst>
              </a:tr>
              <a:tr h="535213">
                <a:tc>
                  <a:txBody>
                    <a:bodyPr/>
                    <a:lstStyle/>
                    <a:p>
                      <a:r>
                        <a:rPr lang="en-GB" dirty="0">
                          <a:solidFill>
                            <a:schemeClr val="tx1"/>
                          </a:solidFill>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Charlotte</a:t>
                      </a:r>
                      <a:r>
                        <a:rPr lang="en-GB" baseline="0" dirty="0">
                          <a:solidFill>
                            <a:schemeClr val="tx1"/>
                          </a:solidFill>
                        </a:rPr>
                        <a:t> Dymond and Stanislavski</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220025839"/>
                  </a:ext>
                </a:extLst>
              </a:tr>
              <a:tr h="535213">
                <a:tc>
                  <a:txBody>
                    <a:bodyPr/>
                    <a:lstStyle/>
                    <a:p>
                      <a:r>
                        <a:rPr lang="en-GB" dirty="0">
                          <a:solidFill>
                            <a:schemeClr val="tx1"/>
                          </a:solidFill>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Melodrama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1586950412"/>
                  </a:ext>
                </a:extLst>
              </a:tr>
              <a:tr h="535213">
                <a:tc>
                  <a:txBody>
                    <a:bodyPr/>
                    <a:lstStyle/>
                    <a:p>
                      <a:r>
                        <a:rPr lang="en-GB" dirty="0">
                          <a:solidFill>
                            <a:schemeClr val="tx1"/>
                          </a:solidFill>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Greek</a:t>
                      </a:r>
                      <a:r>
                        <a:rPr lang="en-GB" baseline="0" dirty="0">
                          <a:solidFill>
                            <a:schemeClr val="tx1"/>
                          </a:solidFill>
                        </a:rPr>
                        <a:t> Theatre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209324075"/>
                  </a:ext>
                </a:extLst>
              </a:tr>
              <a:tr h="535213">
                <a:tc>
                  <a:txBody>
                    <a:bodyPr/>
                    <a:lstStyle/>
                    <a:p>
                      <a:r>
                        <a:rPr lang="en-GB" dirty="0">
                          <a:solidFill>
                            <a:schemeClr val="tx1"/>
                          </a:solidFill>
                        </a:rPr>
                        <a:t>Summer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Live Theatre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04342521"/>
                  </a:ext>
                </a:extLst>
              </a:tr>
            </a:tbl>
          </a:graphicData>
        </a:graphic>
      </p:graphicFrame>
      <p:sp>
        <p:nvSpPr>
          <p:cNvPr id="5" name="TextBox 4"/>
          <p:cNvSpPr txBox="1"/>
          <p:nvPr/>
        </p:nvSpPr>
        <p:spPr>
          <a:xfrm>
            <a:off x="5995852" y="4382321"/>
            <a:ext cx="5953988" cy="2339102"/>
          </a:xfrm>
          <a:prstGeom prst="rect">
            <a:avLst/>
          </a:prstGeom>
          <a:solidFill>
            <a:schemeClr val="accent1">
              <a:lumMod val="40000"/>
              <a:lumOff val="60000"/>
            </a:schemeClr>
          </a:solidFill>
          <a:ln>
            <a:solidFill>
              <a:schemeClr val="tx2"/>
            </a:solidFill>
          </a:ln>
        </p:spPr>
        <p:txBody>
          <a:bodyPr wrap="square" rtlCol="0">
            <a:spAutoFit/>
          </a:bodyPr>
          <a:lstStyle/>
          <a:p>
            <a:r>
              <a:rPr lang="en-GB" b="1" dirty="0"/>
              <a:t>How can I support my child in Drama, as a parent/carer?</a:t>
            </a:r>
          </a:p>
          <a:p>
            <a:r>
              <a:rPr lang="en-GB" sz="1400" dirty="0"/>
              <a:t>Just speaking to your child about their lessons and encouraging them to discuss topics at home will help.  In terms of building confidence, the more rehearsal and show back they can do at home the better.  If they are writing scripts helping them come up with creative ideas and encouraging them to use the correct format, spelling and punctuation etc.  Going over line learning and testing your child on their lines is helpful. Helping them source props and costumes to enhance performances is a valid support.  Seeing live theatre is an excellent way that students can see how the profession works.    </a:t>
            </a:r>
          </a:p>
          <a:p>
            <a:endParaRPr lang="en-GB" sz="1600" b="1" dirty="0"/>
          </a:p>
        </p:txBody>
      </p:sp>
      <p:sp>
        <p:nvSpPr>
          <p:cNvPr id="6" name="Rectangle 5"/>
          <p:cNvSpPr/>
          <p:nvPr/>
        </p:nvSpPr>
        <p:spPr>
          <a:xfrm>
            <a:off x="404949" y="595584"/>
            <a:ext cx="5447211" cy="5755422"/>
          </a:xfrm>
          <a:prstGeom prst="rect">
            <a:avLst/>
          </a:prstGeom>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a:spAutoFit/>
          </a:bodyPr>
          <a:lstStyle/>
          <a:p>
            <a:pPr lvl="0"/>
            <a:r>
              <a:rPr lang="en-GB" b="1" dirty="0">
                <a:solidFill>
                  <a:prstClr val="black"/>
                </a:solidFill>
              </a:rPr>
              <a:t>Truly Great Teaching in Drama</a:t>
            </a:r>
          </a:p>
          <a:p>
            <a:pPr marL="342900" lvl="0" indent="-342900">
              <a:buFont typeface="Symbol" panose="05050102010706020507" pitchFamily="18" charset="2"/>
              <a:buChar char=""/>
            </a:pPr>
            <a:r>
              <a:rPr lang="en-GB" sz="1400" dirty="0">
                <a:solidFill>
                  <a:prstClr val="black"/>
                </a:solidFill>
              </a:rPr>
              <a:t>We have high expectations for ALL students, empowering each individual to be best they can be regardless of background.</a:t>
            </a:r>
          </a:p>
          <a:p>
            <a:pPr marL="342900" lvl="0" indent="-342900">
              <a:buFont typeface="Symbol" panose="05050102010706020507" pitchFamily="18" charset="2"/>
              <a:buChar char=""/>
            </a:pPr>
            <a:r>
              <a:rPr lang="en-US" sz="1400" dirty="0">
                <a:solidFill>
                  <a:prstClr val="black"/>
                </a:solidFill>
              </a:rPr>
              <a:t>We know every student as an individual so that we can nurture and support them on their journey in Drama. We create a safe space to enable all students to be brave, take risks and grow in confidence.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We link Drama with ‘Life Skills’ and the real world. Promoting  teamwork, problem solving, effective communication, confidence, resilience and curiosity </a:t>
            </a:r>
          </a:p>
          <a:p>
            <a:pPr marL="342900" lvl="0" indent="-342900">
              <a:buFont typeface="Symbol" panose="05050102010706020507" pitchFamily="18" charset="2"/>
              <a:buChar char=""/>
            </a:pPr>
            <a:r>
              <a:rPr lang="en-US" sz="1400" dirty="0">
                <a:solidFill>
                  <a:prstClr val="black"/>
                </a:solidFill>
              </a:rPr>
              <a:t>We make ourselves vulnerable, sharing relevant life experiences, pushing beyond our own comfort zone in performance and being open to share emotions. This sets an example as role models of Drama practitioners to empower students to do the same.</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ensure that we have up to date and accurate subject knowledge. We understand the literacy demands of our subject. We strive to embed our unique vocabulary and metacognitive thinking into our lessons so that students aspire to think, write and perform like Drama practitioners. </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instill a drive and passion for students to be intrinsically motivated by broadening their opportunities to experience a wide range of theatre, past present and future.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 We promote  independent learning and ownership of their work. As Drama practitioners we continue to learn, putting on many hats as historians, researchers, designers, theatre technicians, directors and actors.</a:t>
            </a:r>
            <a:endParaRPr lang="en-GB" sz="1400"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4011765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134" y="966507"/>
            <a:ext cx="10709440" cy="954107"/>
          </a:xfrm>
          <a:prstGeom prst="rect">
            <a:avLst/>
          </a:prstGeom>
          <a:solidFill>
            <a:schemeClr val="accent1">
              <a:lumMod val="20000"/>
              <a:lumOff val="80000"/>
            </a:schemeClr>
          </a:solidFill>
          <a:ln w="9525">
            <a:solidFill>
              <a:schemeClr val="accent1">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Drama involves working alone or with others to shape ideas into actions and exploring the conventions, resources and techniques, with increasing confidence. Creating drama includes discussion, research, questioning, thinking, sharing ideas and experimenting with different techniques to deepen the understanding of texts and situations. Creativity in drama is imaginative, linguistic and physical. The realisation of ideas and the interpretation of texts involve the selective use of verbal and visual expression to create and convey meanings in an active way.</a:t>
            </a:r>
          </a:p>
        </p:txBody>
      </p:sp>
      <p:sp>
        <p:nvSpPr>
          <p:cNvPr id="6" name="Rectangle 5"/>
          <p:cNvSpPr/>
          <p:nvPr/>
        </p:nvSpPr>
        <p:spPr>
          <a:xfrm>
            <a:off x="627727" y="2876193"/>
            <a:ext cx="10709440" cy="1384995"/>
          </a:xfrm>
          <a:prstGeom prst="rect">
            <a:avLst/>
          </a:prstGeom>
          <a:solidFill>
            <a:srgbClr val="FFFFCC"/>
          </a:solidFill>
          <a:ln w="9525">
            <a:solidFill>
              <a:srgbClr val="FFC00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Within the context of educational drama ‘performing’ does not necessarily mean taking part in a public performance. Performing refers to the work of a class, group or individual exploring, preparing and sharing ideas through enactment. Pupils may be seen as performing when occupying the dual roles of actor and spectator by commenting on dramatic moments to which they are contributing. Key aspects of performance are:  sustaining a role or roles using particular performance styles;  giving a coherent interpretation of a role; communicating with an audience using voice, gesture, movement, timing and space; creating a dramatic atmosphere using appropriate lighting, sound and design; working cooperatively with others.</a:t>
            </a:r>
          </a:p>
        </p:txBody>
      </p:sp>
      <p:sp>
        <p:nvSpPr>
          <p:cNvPr id="7" name="Rectangle 6"/>
          <p:cNvSpPr/>
          <p:nvPr/>
        </p:nvSpPr>
        <p:spPr>
          <a:xfrm>
            <a:off x="657120" y="5214601"/>
            <a:ext cx="10631813" cy="1169551"/>
          </a:xfrm>
          <a:prstGeom prst="rect">
            <a:avLst/>
          </a:prstGeom>
          <a:solidFill>
            <a:srgbClr val="FFCCCC"/>
          </a:solidFill>
          <a:ln w="12700">
            <a:solidFill>
              <a:srgbClr val="FF000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Responding to drama involves pupils in reflecting on their own experience of drama. They also need to express their understanding of what the drama is saying and how it is saying it through dramatic conventions and techniques. Responses can be emotional or intellectual, individual or shared, spoken or written. During a planned sequence of lessons pupils should be deepening their critical thinking both in and outside the drama. Whether relating to the experience of performing or of seeing a performance, pupils can respond to content, form, character, language, symbolism or impact, and can do so with increasingly analytical insight, using appropriate subject-specific terminology.</a:t>
            </a:r>
          </a:p>
        </p:txBody>
      </p:sp>
      <p:sp>
        <p:nvSpPr>
          <p:cNvPr id="2" name="TextBox 1"/>
          <p:cNvSpPr txBox="1"/>
          <p:nvPr/>
        </p:nvSpPr>
        <p:spPr>
          <a:xfrm>
            <a:off x="647134" y="539357"/>
            <a:ext cx="10709440" cy="369332"/>
          </a:xfrm>
          <a:prstGeom prst="rect">
            <a:avLst/>
          </a:prstGeom>
          <a:solidFill>
            <a:schemeClr val="accent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3" name="TextBox 2"/>
          <p:cNvSpPr txBox="1"/>
          <p:nvPr/>
        </p:nvSpPr>
        <p:spPr>
          <a:xfrm>
            <a:off x="647134" y="2449043"/>
            <a:ext cx="10690033" cy="369332"/>
          </a:xfrm>
          <a:prstGeom prst="rect">
            <a:avLst/>
          </a:prstGeom>
          <a:solidFill>
            <a:schemeClr val="accent4"/>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Performing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4" name="TextBox 3"/>
          <p:cNvSpPr txBox="1"/>
          <p:nvPr/>
        </p:nvSpPr>
        <p:spPr>
          <a:xfrm>
            <a:off x="647134" y="4755682"/>
            <a:ext cx="10631813" cy="369332"/>
          </a:xfrm>
          <a:prstGeom prst="rect">
            <a:avLst/>
          </a:prstGeom>
          <a:solidFill>
            <a:srgbClr val="FF7C8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Responding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2623916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023" y="0"/>
            <a:ext cx="10799989" cy="287383"/>
          </a:xfrm>
          <a:solidFill>
            <a:schemeClr val="accent1">
              <a:lumMod val="40000"/>
              <a:lumOff val="60000"/>
            </a:schemeClr>
          </a:solidFill>
          <a:ln>
            <a:solidFill>
              <a:srgbClr val="0070C0"/>
            </a:solidFill>
          </a:ln>
        </p:spPr>
        <p:txBody>
          <a:bodyPr>
            <a:noAutofit/>
          </a:bodyPr>
          <a:lstStyle/>
          <a:p>
            <a:pPr algn="ctr"/>
            <a:r>
              <a:rPr lang="en-GB" sz="3200" b="1" dirty="0"/>
              <a:t>Assessment In Drama at KS3</a:t>
            </a:r>
          </a:p>
        </p:txBody>
      </p:sp>
      <p:sp>
        <p:nvSpPr>
          <p:cNvPr id="4" name="TextBox 3"/>
          <p:cNvSpPr txBox="1"/>
          <p:nvPr/>
        </p:nvSpPr>
        <p:spPr>
          <a:xfrm>
            <a:off x="624017" y="298207"/>
            <a:ext cx="5157652" cy="1384995"/>
          </a:xfrm>
          <a:prstGeom prst="rect">
            <a:avLst/>
          </a:prstGeom>
          <a:solidFill>
            <a:srgbClr val="CCECFF"/>
          </a:solidFill>
          <a:ln>
            <a:solidFill>
              <a:schemeClr val="accent1">
                <a:lumMod val="7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Progress (E,M,W,U): Exceeding, Meeting, Working Towards, Underperforming.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Each half term students work towards a significant piece of work (SPOW).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This will often be a group or solo performance depending on the unit of work. Sometimes there will be a combination of SPOWs in addition to the performance. For example: Costume, set design and script work.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p:cNvSpPr txBox="1"/>
          <p:nvPr/>
        </p:nvSpPr>
        <p:spPr>
          <a:xfrm>
            <a:off x="5781669" y="309031"/>
            <a:ext cx="5642338" cy="1384995"/>
          </a:xfrm>
          <a:prstGeom prst="rect">
            <a:avLst/>
          </a:prstGeom>
          <a:solidFill>
            <a:srgbClr val="FFCCCC"/>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Attainment (E,G,B,A): Excellent, Good, Below, Absent.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the end of the year each student will complete a Drama written exam. This paper will be made up of both long and shorts answers based on the key terms, methods of creating and evaluation skills they have learnt about over the course.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In the weeks leading up to the exam, students will be given a revision mat with key terms and definitions. R</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evision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techniques are embedded into the lessons to support students with this process. </a:t>
            </a:r>
          </a:p>
        </p:txBody>
      </p:sp>
      <p:sp>
        <p:nvSpPr>
          <p:cNvPr id="9" name="TextBox 8"/>
          <p:cNvSpPr txBox="1"/>
          <p:nvPr/>
        </p:nvSpPr>
        <p:spPr>
          <a:xfrm>
            <a:off x="624015" y="5933759"/>
            <a:ext cx="10799989" cy="646331"/>
          </a:xfrm>
          <a:prstGeom prst="rect">
            <a:avLst/>
          </a:prstGeom>
          <a:solidFill>
            <a:srgbClr val="FFCC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Performance Tick Lists: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These are used as a simple tool to show the student how they are going to be assessed for that unit.  They cover the key areas that need to be hit to attain the best possible marks for the individual.  </a:t>
            </a:r>
          </a:p>
        </p:txBody>
      </p:sp>
      <p:sp>
        <p:nvSpPr>
          <p:cNvPr id="8" name="TextBox 7"/>
          <p:cNvSpPr txBox="1"/>
          <p:nvPr/>
        </p:nvSpPr>
        <p:spPr>
          <a:xfrm>
            <a:off x="624015" y="1925971"/>
            <a:ext cx="10799989" cy="2123658"/>
          </a:xfrm>
          <a:prstGeom prst="rect">
            <a:avLst/>
          </a:prstGeom>
          <a:solidFill>
            <a:srgbClr val="FFFFCC"/>
          </a:solidFill>
          <a:ln>
            <a:solidFill>
              <a:srgbClr val="00206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Feedback Policy: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Observations of group and individual work are conducted in each practical element of the lesson. Relevant verbal feedback is given accordingly.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Students undertake a variety of practical assessments in KS3 over the course of the year. Teachers make observations and judgments during the process and a final learning ladder mark is recorded in each student’s Drama booklet in terms of the level of progress (E, M, W, and 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3. A feedback session follows each assessment; they will receive their E, M, W, U. Teacher, self and peer assessments are used at this point to help students identify individual ‘</a:t>
            </a:r>
            <a:r>
              <a:rPr lang="en-GB" sz="1200" dirty="0">
                <a:solidFill>
                  <a:prstClr val="black"/>
                </a:solidFill>
                <a:latin typeface="Calibri" panose="020F0502020204030204"/>
              </a:rPr>
              <a:t>Success</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lang="en-GB" sz="1200" dirty="0">
                <a:solidFill>
                  <a:prstClr val="black"/>
                </a:solidFill>
                <a:latin typeface="Calibri" panose="020F0502020204030204"/>
              </a:rPr>
              <a:t>Challenge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There is both written and verbal feedback given throughout.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4. Written teacher feedback will be in purple pen, students will write in blue or black unless that are responding to corrections or feedback with which it should then be done in green pen. (Students are given time within lessons to do this)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5. At some stage in the year students will take a Drama written exam. This will test the understanding of key Drama terminology and the skill of analysing their own and others’ performance. Students will be given a final level of progress for the year. This will be based on both the written exam mark and an average of the practical performances marks completed over the 3 terms.  Calculation of marks may need amending due to student absence.   </a:t>
            </a:r>
          </a:p>
        </p:txBody>
      </p:sp>
      <p:sp>
        <p:nvSpPr>
          <p:cNvPr id="10" name="TextBox 9"/>
          <p:cNvSpPr txBox="1"/>
          <p:nvPr/>
        </p:nvSpPr>
        <p:spPr>
          <a:xfrm>
            <a:off x="624015" y="4279422"/>
            <a:ext cx="10799989" cy="1384995"/>
          </a:xfrm>
          <a:prstGeom prst="rect">
            <a:avLst/>
          </a:prstGeom>
          <a:solidFill>
            <a:srgbClr val="CCFF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Homework: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Frequency: homework tasks will be rarely set and these will be as and when appropriate related to the learning objectives of each lesson.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Types of tasks:	Consolidation of learning by applying knowledge and using skills to answer set tasks e.g. evaluation of practical activities and assessments. Evaluations of practical tasks e.g. evaluate a rehearsal or a final performance. Learning the spelling and key subject terminology e.g. body language, facial expressions. Research in preparation for future tasks e.g. finding appropriate props, research images for character/theme development. Practise and develop skills e.g. studying and working from the Drama Performance tick lists. Preparation and organisation of costume or props for practical tasks. Learning and rehearsals of Drama skills and assessments. Improvement and use of KS3 Drama books. </a:t>
            </a:r>
          </a:p>
        </p:txBody>
      </p:sp>
    </p:spTree>
    <p:extLst>
      <p:ext uri="{BB962C8B-B14F-4D97-AF65-F5344CB8AC3E}">
        <p14:creationId xmlns:p14="http://schemas.microsoft.com/office/powerpoint/2010/main" val="2718023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1E01EB39-378B-438B-81E6-DB8EC5B8A8E5}"/>
              </a:ext>
            </a:extLst>
          </p:cNvPr>
          <p:cNvGraphicFramePr>
            <a:graphicFrameLocks noChangeAspect="1"/>
          </p:cNvGraphicFramePr>
          <p:nvPr/>
        </p:nvGraphicFramePr>
        <p:xfrm>
          <a:off x="311426" y="887896"/>
          <a:ext cx="11569148" cy="5970104"/>
        </p:xfrm>
        <a:graphic>
          <a:graphicData uri="http://schemas.openxmlformats.org/presentationml/2006/ole">
            <mc:AlternateContent xmlns:mc="http://schemas.openxmlformats.org/markup-compatibility/2006">
              <mc:Choice xmlns:v="urn:schemas-microsoft-com:vml" Requires="v">
                <p:oleObj name="Document" r:id="rId2" imgW="9793194" imgH="6099697" progId="Word.Document.12">
                  <p:embed/>
                </p:oleObj>
              </mc:Choice>
              <mc:Fallback>
                <p:oleObj name="Document" r:id="rId2" imgW="9793194" imgH="6099697" progId="Word.Document.12">
                  <p:embed/>
                  <p:pic>
                    <p:nvPicPr>
                      <p:cNvPr id="5" name="Object 4">
                        <a:extLst>
                          <a:ext uri="{FF2B5EF4-FFF2-40B4-BE49-F238E27FC236}">
                            <a16:creationId xmlns:a16="http://schemas.microsoft.com/office/drawing/2014/main" id="{1E01EB39-378B-438B-81E6-DB8EC5B8A8E5}"/>
                          </a:ext>
                        </a:extLst>
                      </p:cNvPr>
                      <p:cNvPicPr/>
                      <p:nvPr/>
                    </p:nvPicPr>
                    <p:blipFill>
                      <a:blip r:embed="rId3"/>
                      <a:stretch>
                        <a:fillRect/>
                      </a:stretch>
                    </p:blipFill>
                    <p:spPr>
                      <a:xfrm>
                        <a:off x="311426" y="887896"/>
                        <a:ext cx="11569148" cy="5970104"/>
                      </a:xfrm>
                      <a:prstGeom prst="rect">
                        <a:avLst/>
                      </a:prstGeom>
                      <a:solidFill>
                        <a:schemeClr val="bg1"/>
                      </a:solidFill>
                      <a:ln>
                        <a:solidFill>
                          <a:schemeClr val="tx1"/>
                        </a:solidFill>
                      </a:ln>
                    </p:spPr>
                  </p:pic>
                </p:oleObj>
              </mc:Fallback>
            </mc:AlternateContent>
          </a:graphicData>
        </a:graphic>
      </p:graphicFrame>
      <p:sp>
        <p:nvSpPr>
          <p:cNvPr id="6" name="TextBox 5">
            <a:extLst>
              <a:ext uri="{FF2B5EF4-FFF2-40B4-BE49-F238E27FC236}">
                <a16:creationId xmlns:a16="http://schemas.microsoft.com/office/drawing/2014/main" id="{8A033094-E55F-4983-9FDA-2C164E89C060}"/>
              </a:ext>
            </a:extLst>
          </p:cNvPr>
          <p:cNvSpPr txBox="1"/>
          <p:nvPr/>
        </p:nvSpPr>
        <p:spPr>
          <a:xfrm>
            <a:off x="2564296" y="200512"/>
            <a:ext cx="7063408" cy="369332"/>
          </a:xfrm>
          <a:prstGeom prst="rect">
            <a:avLst/>
          </a:prstGeom>
          <a:noFill/>
        </p:spPr>
        <p:txBody>
          <a:bodyPr wrap="square" rtlCol="0">
            <a:spAutoFit/>
          </a:bodyPr>
          <a:lstStyle/>
          <a:p>
            <a:pPr algn="ctr"/>
            <a:r>
              <a:rPr lang="en-GB" b="1" u="sng" dirty="0"/>
              <a:t>How your child will be assessed at KS3</a:t>
            </a:r>
          </a:p>
        </p:txBody>
      </p:sp>
    </p:spTree>
    <p:extLst>
      <p:ext uri="{BB962C8B-B14F-4D97-AF65-F5344CB8AC3E}">
        <p14:creationId xmlns:p14="http://schemas.microsoft.com/office/powerpoint/2010/main" val="2393729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0867" y="375149"/>
            <a:ext cx="201093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Autumn 1</a:t>
            </a:r>
          </a:p>
          <a:p>
            <a:endParaRPr lang="en-GB" b="1" dirty="0"/>
          </a:p>
          <a:p>
            <a:r>
              <a:rPr lang="en-GB" b="1" dirty="0"/>
              <a:t>Improvisation</a:t>
            </a:r>
          </a:p>
        </p:txBody>
      </p:sp>
      <p:sp>
        <p:nvSpPr>
          <p:cNvPr id="5" name="TextBox 4"/>
          <p:cNvSpPr txBox="1"/>
          <p:nvPr/>
        </p:nvSpPr>
        <p:spPr>
          <a:xfrm>
            <a:off x="5068167" y="167921"/>
            <a:ext cx="3865418" cy="2585323"/>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learn the foundational rules for improvisation. Blocking, Accepting and Building. </a:t>
            </a:r>
          </a:p>
          <a:p>
            <a:r>
              <a:rPr lang="en-GB" sz="1600" dirty="0"/>
              <a:t>They also explore effective methods of shaping scenes through; character, objectives, status and props. </a:t>
            </a:r>
          </a:p>
          <a:p>
            <a:r>
              <a:rPr lang="en-GB" sz="1600" dirty="0"/>
              <a:t>They understand about how to bring shape and comedy to a scene and bring it to a powerful or comical finish.</a:t>
            </a:r>
          </a:p>
        </p:txBody>
      </p:sp>
      <p:sp>
        <p:nvSpPr>
          <p:cNvPr id="7" name="TextBox 6"/>
          <p:cNvSpPr txBox="1"/>
          <p:nvPr/>
        </p:nvSpPr>
        <p:spPr>
          <a:xfrm>
            <a:off x="9452264" y="148348"/>
            <a:ext cx="2493818" cy="3139321"/>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Improvisation </a:t>
            </a:r>
          </a:p>
          <a:p>
            <a:r>
              <a:rPr lang="en-GB" sz="1200" dirty="0"/>
              <a:t>Accepting </a:t>
            </a:r>
          </a:p>
          <a:p>
            <a:r>
              <a:rPr lang="en-GB" sz="1200" dirty="0"/>
              <a:t>Blocking</a:t>
            </a:r>
          </a:p>
          <a:p>
            <a:r>
              <a:rPr lang="en-GB" sz="1200" dirty="0"/>
              <a:t>Rehearsed improvisation</a:t>
            </a:r>
          </a:p>
          <a:p>
            <a:r>
              <a:rPr lang="en-GB" sz="1200" dirty="0"/>
              <a:t>Spontaneous improvisation </a:t>
            </a:r>
          </a:p>
          <a:p>
            <a:r>
              <a:rPr lang="en-GB" sz="1200" dirty="0"/>
              <a:t>Props</a:t>
            </a:r>
          </a:p>
          <a:p>
            <a:r>
              <a:rPr lang="en-GB" sz="1200" dirty="0"/>
              <a:t>Objectives</a:t>
            </a:r>
          </a:p>
          <a:p>
            <a:r>
              <a:rPr lang="en-GB" sz="1200" dirty="0"/>
              <a:t>Advert</a:t>
            </a:r>
          </a:p>
          <a:p>
            <a:r>
              <a:rPr lang="en-GB" sz="1200" dirty="0"/>
              <a:t>Jingle</a:t>
            </a:r>
          </a:p>
          <a:p>
            <a:r>
              <a:rPr lang="en-GB" sz="1200" dirty="0"/>
              <a:t>Unique selling point</a:t>
            </a:r>
          </a:p>
          <a:p>
            <a:r>
              <a:rPr lang="en-GB" sz="1200" dirty="0"/>
              <a:t>Tone</a:t>
            </a:r>
          </a:p>
          <a:p>
            <a:r>
              <a:rPr lang="en-GB" sz="1200" dirty="0"/>
              <a:t>Intonation  </a:t>
            </a:r>
          </a:p>
          <a:p>
            <a:r>
              <a:rPr lang="en-GB" sz="1200" dirty="0"/>
              <a:t>Accent</a:t>
            </a:r>
          </a:p>
          <a:p>
            <a:r>
              <a:rPr lang="en-GB" sz="1200" dirty="0"/>
              <a:t>Body language</a:t>
            </a:r>
          </a:p>
          <a:p>
            <a:r>
              <a:rPr lang="en-GB" sz="1200" dirty="0"/>
              <a:t>Facial expressions </a:t>
            </a:r>
          </a:p>
        </p:txBody>
      </p:sp>
      <p:sp>
        <p:nvSpPr>
          <p:cNvPr id="8" name="TextBox 7"/>
          <p:cNvSpPr txBox="1"/>
          <p:nvPr/>
        </p:nvSpPr>
        <p:spPr>
          <a:xfrm>
            <a:off x="162791" y="1441009"/>
            <a:ext cx="4752109" cy="1846659"/>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200" dirty="0"/>
              <a:t>A -Introduction to what improvisation is</a:t>
            </a:r>
          </a:p>
          <a:p>
            <a:r>
              <a:rPr lang="en-GB" sz="1200" dirty="0"/>
              <a:t>B – Accepting and Blocking</a:t>
            </a:r>
          </a:p>
          <a:p>
            <a:r>
              <a:rPr lang="en-GB" sz="1200" dirty="0"/>
              <a:t>C –Rehearsed Improvisation and Spontaneous Improvisation </a:t>
            </a:r>
          </a:p>
          <a:p>
            <a:r>
              <a:rPr lang="en-GB" sz="1200" dirty="0"/>
              <a:t>D –Use of props. </a:t>
            </a:r>
          </a:p>
          <a:p>
            <a:r>
              <a:rPr lang="en-GB" sz="1200" dirty="0"/>
              <a:t>E – Use of Objectives</a:t>
            </a:r>
          </a:p>
          <a:p>
            <a:r>
              <a:rPr lang="en-GB" sz="1200" dirty="0"/>
              <a:t>F- Creation of advert-using jingle, unique selling point and product in use</a:t>
            </a:r>
          </a:p>
          <a:p>
            <a:r>
              <a:rPr lang="en-GB" sz="1200" dirty="0"/>
              <a:t>G -Vocal skills: Tone, Intonation, Accent</a:t>
            </a:r>
          </a:p>
          <a:p>
            <a:r>
              <a:rPr lang="en-GB" sz="1200" dirty="0"/>
              <a:t>    Physical skills: Body language, facial expressions </a:t>
            </a:r>
          </a:p>
        </p:txBody>
      </p:sp>
      <p:sp>
        <p:nvSpPr>
          <p:cNvPr id="9" name="TextBox 8"/>
          <p:cNvSpPr txBox="1"/>
          <p:nvPr/>
        </p:nvSpPr>
        <p:spPr>
          <a:xfrm>
            <a:off x="162791" y="4773057"/>
            <a:ext cx="3771900" cy="1384995"/>
          </a:xfrm>
          <a:prstGeom prst="rect">
            <a:avLst/>
          </a:prstGeom>
          <a:solidFill>
            <a:schemeClr val="accent1">
              <a:lumMod val="40000"/>
              <a:lumOff val="60000"/>
            </a:schemeClr>
          </a:solidFill>
          <a:ln>
            <a:solidFill>
              <a:schemeClr val="accent1"/>
            </a:solidFill>
          </a:ln>
        </p:spPr>
        <p:txBody>
          <a:bodyPr wrap="square" rtlCol="0">
            <a:spAutoFit/>
          </a:bodyPr>
          <a:lstStyle/>
          <a:p>
            <a:r>
              <a:rPr lang="en-GB" b="1" dirty="0"/>
              <a:t>Creating:</a:t>
            </a:r>
          </a:p>
          <a:p>
            <a:r>
              <a:rPr lang="en-GB" sz="1600" dirty="0"/>
              <a:t>Explore foundations of Improvisation as well as focus points to help to create, effective and comical scenes. </a:t>
            </a:r>
          </a:p>
          <a:p>
            <a:endParaRPr lang="en-GB" dirty="0"/>
          </a:p>
        </p:txBody>
      </p:sp>
      <p:sp>
        <p:nvSpPr>
          <p:cNvPr id="10" name="TextBox 9"/>
          <p:cNvSpPr txBox="1"/>
          <p:nvPr/>
        </p:nvSpPr>
        <p:spPr>
          <a:xfrm>
            <a:off x="4118265" y="4729828"/>
            <a:ext cx="3879273" cy="2062103"/>
          </a:xfrm>
          <a:prstGeom prst="rect">
            <a:avLst/>
          </a:prstGeom>
          <a:solidFill>
            <a:schemeClr val="accent4">
              <a:lumMod val="20000"/>
              <a:lumOff val="80000"/>
            </a:schemeClr>
          </a:solidFill>
          <a:ln>
            <a:solidFill>
              <a:srgbClr val="7030A0"/>
            </a:solidFill>
          </a:ln>
        </p:spPr>
        <p:txBody>
          <a:bodyPr wrap="square" rtlCol="0">
            <a:spAutoFit/>
          </a:bodyPr>
          <a:lstStyle/>
          <a:p>
            <a:r>
              <a:rPr lang="en-GB" sz="1600" b="1" dirty="0"/>
              <a:t>Performing:</a:t>
            </a:r>
          </a:p>
          <a:p>
            <a:r>
              <a:rPr lang="en-GB" sz="1600" dirty="0"/>
              <a:t>Solo, paired and group improvisations throughout. </a:t>
            </a:r>
          </a:p>
          <a:p>
            <a:r>
              <a:rPr lang="en-GB" sz="1600" dirty="0"/>
              <a:t>Both rehearsed  and spontaneous improvisations created. </a:t>
            </a:r>
          </a:p>
          <a:p>
            <a:r>
              <a:rPr lang="en-GB" sz="1600" dirty="0"/>
              <a:t>Accepting, Building, Character, Status, Props and acting skills all embedded into their pieces. </a:t>
            </a:r>
          </a:p>
        </p:txBody>
      </p:sp>
      <p:sp>
        <p:nvSpPr>
          <p:cNvPr id="11" name="TextBox 10"/>
          <p:cNvSpPr txBox="1"/>
          <p:nvPr/>
        </p:nvSpPr>
        <p:spPr>
          <a:xfrm>
            <a:off x="8326583" y="4846362"/>
            <a:ext cx="3619500" cy="1600438"/>
          </a:xfrm>
          <a:prstGeom prst="rect">
            <a:avLst/>
          </a:prstGeom>
          <a:solidFill>
            <a:srgbClr val="FF9999"/>
          </a:solidFill>
          <a:ln>
            <a:solidFill>
              <a:srgbClr val="00B050"/>
            </a:solidFill>
          </a:ln>
        </p:spPr>
        <p:txBody>
          <a:bodyPr wrap="square" rtlCol="0">
            <a:spAutoFit/>
          </a:bodyPr>
          <a:lstStyle/>
          <a:p>
            <a:r>
              <a:rPr lang="en-GB" b="1" dirty="0"/>
              <a:t>Responding: </a:t>
            </a:r>
          </a:p>
          <a:p>
            <a:r>
              <a:rPr lang="en-GB" sz="1600" dirty="0"/>
              <a:t>Peer and Solo evaluation of the group performances. Using the performance tick list to develop specific feedback. Students learn to use Drama Terms and key moments to support their reflections</a:t>
            </a:r>
          </a:p>
        </p:txBody>
      </p:sp>
      <p:sp>
        <p:nvSpPr>
          <p:cNvPr id="12" name="TextBox 11"/>
          <p:cNvSpPr txBox="1"/>
          <p:nvPr/>
        </p:nvSpPr>
        <p:spPr>
          <a:xfrm>
            <a:off x="9452264" y="3405296"/>
            <a:ext cx="2587336" cy="1323439"/>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600" b="1" dirty="0"/>
              <a:t>Assessment:</a:t>
            </a:r>
          </a:p>
          <a:p>
            <a:r>
              <a:rPr lang="en-GB" sz="1600" dirty="0"/>
              <a:t>Group rehearsed improvisation performance of an advert with a focus on comedy.  </a:t>
            </a:r>
          </a:p>
        </p:txBody>
      </p:sp>
      <p:sp>
        <p:nvSpPr>
          <p:cNvPr id="14" name="TextBox 13"/>
          <p:cNvSpPr txBox="1"/>
          <p:nvPr/>
        </p:nvSpPr>
        <p:spPr>
          <a:xfrm>
            <a:off x="162791" y="3430198"/>
            <a:ext cx="4752109" cy="1200329"/>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b="1" dirty="0"/>
              <a:t>How it fits in:</a:t>
            </a:r>
          </a:p>
          <a:p>
            <a:r>
              <a:rPr lang="en-GB" dirty="0"/>
              <a:t>Improvisation is a crucial skill needed for both devising and script work. This will support practical exam work at both GCSE and A level.</a:t>
            </a:r>
          </a:p>
        </p:txBody>
      </p:sp>
      <p:pic>
        <p:nvPicPr>
          <p:cNvPr id="13" name="Picture 12"/>
          <p:cNvPicPr>
            <a:picLocks noChangeAspect="1"/>
          </p:cNvPicPr>
          <p:nvPr/>
        </p:nvPicPr>
        <p:blipFill>
          <a:blip r:embed="rId2"/>
          <a:stretch>
            <a:fillRect/>
          </a:stretch>
        </p:blipFill>
        <p:spPr>
          <a:xfrm>
            <a:off x="176644" y="163826"/>
            <a:ext cx="1238250" cy="1200150"/>
          </a:xfrm>
          <a:prstGeom prst="rect">
            <a:avLst/>
          </a:prstGeom>
        </p:spPr>
      </p:pic>
      <p:sp>
        <p:nvSpPr>
          <p:cNvPr id="15" name="TextBox 14"/>
          <p:cNvSpPr txBox="1"/>
          <p:nvPr/>
        </p:nvSpPr>
        <p:spPr>
          <a:xfrm>
            <a:off x="5113118" y="2802817"/>
            <a:ext cx="4140927" cy="1877437"/>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Have a go at improvising scenarios at home with your child. E.g. pretend you are at a supermarket and you have forgotten your purse – the idea is that the conversation flows and you accept each others ideas and keep talking and making the scenario interesting.  Look at adverts on TV and try and pick out things they have in common. Watch ‘ Whose Line is it Anyway?’ on TV. It is an improvisation game show. </a:t>
            </a:r>
          </a:p>
        </p:txBody>
      </p:sp>
    </p:spTree>
    <p:extLst>
      <p:ext uri="{BB962C8B-B14F-4D97-AF65-F5344CB8AC3E}">
        <p14:creationId xmlns:p14="http://schemas.microsoft.com/office/powerpoint/2010/main" val="3962940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0867" y="375149"/>
            <a:ext cx="201093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Autumn 2</a:t>
            </a:r>
          </a:p>
          <a:p>
            <a:endParaRPr lang="en-GB" b="1" dirty="0"/>
          </a:p>
          <a:p>
            <a:r>
              <a:rPr lang="en-GB" b="1" dirty="0"/>
              <a:t>Kneehigh </a:t>
            </a:r>
          </a:p>
        </p:txBody>
      </p:sp>
      <p:sp>
        <p:nvSpPr>
          <p:cNvPr id="5" name="TextBox 4"/>
          <p:cNvSpPr txBox="1"/>
          <p:nvPr/>
        </p:nvSpPr>
        <p:spPr>
          <a:xfrm>
            <a:off x="5068167" y="167921"/>
            <a:ext cx="3865418" cy="169277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dirty="0"/>
              <a:t>Improvisation is a core technique Kneehigh use as their form of devising. Here is a chance for the students to practise, develop and build their improvisation skills and explore a more experimental practitioner as the students become more advanced performers and devisers.  </a:t>
            </a:r>
            <a:r>
              <a:rPr lang="en-GB" sz="1600" dirty="0"/>
              <a:t> </a:t>
            </a:r>
          </a:p>
        </p:txBody>
      </p:sp>
      <p:sp>
        <p:nvSpPr>
          <p:cNvPr id="7" name="TextBox 6"/>
          <p:cNvSpPr txBox="1"/>
          <p:nvPr/>
        </p:nvSpPr>
        <p:spPr>
          <a:xfrm>
            <a:off x="9452264" y="148348"/>
            <a:ext cx="2493818" cy="2031325"/>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Creative Adaption</a:t>
            </a:r>
          </a:p>
          <a:p>
            <a:r>
              <a:rPr lang="en-GB" sz="1200" dirty="0"/>
              <a:t>Physical Theatre</a:t>
            </a:r>
          </a:p>
          <a:p>
            <a:r>
              <a:rPr lang="en-GB" sz="1200" dirty="0"/>
              <a:t>Puppets</a:t>
            </a:r>
          </a:p>
          <a:p>
            <a:r>
              <a:rPr lang="en-GB" sz="1200" dirty="0"/>
              <a:t>Multi-</a:t>
            </a:r>
            <a:r>
              <a:rPr lang="en-GB" sz="1200" dirty="0" err="1"/>
              <a:t>roling</a:t>
            </a:r>
            <a:endParaRPr lang="en-GB" sz="1200" dirty="0"/>
          </a:p>
          <a:p>
            <a:r>
              <a:rPr lang="en-GB" sz="1200" dirty="0"/>
              <a:t>Multi-functional set</a:t>
            </a:r>
          </a:p>
          <a:p>
            <a:r>
              <a:rPr lang="en-GB" sz="1200" dirty="0"/>
              <a:t>Music and Song</a:t>
            </a:r>
          </a:p>
          <a:p>
            <a:r>
              <a:rPr lang="en-GB" sz="1200" dirty="0"/>
              <a:t>Narration</a:t>
            </a:r>
          </a:p>
          <a:p>
            <a:r>
              <a:rPr lang="en-GB" sz="1200" dirty="0"/>
              <a:t>Immersive Theatre</a:t>
            </a:r>
          </a:p>
          <a:p>
            <a:r>
              <a:rPr lang="en-GB" sz="1200" dirty="0"/>
              <a:t>Theatre in the Round</a:t>
            </a:r>
          </a:p>
        </p:txBody>
      </p:sp>
      <p:sp>
        <p:nvSpPr>
          <p:cNvPr id="8" name="TextBox 7"/>
          <p:cNvSpPr txBox="1"/>
          <p:nvPr/>
        </p:nvSpPr>
        <p:spPr>
          <a:xfrm>
            <a:off x="162791" y="1441009"/>
            <a:ext cx="4752109" cy="1477328"/>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200" dirty="0"/>
              <a:t>A -Introduction to who Kneehigh are</a:t>
            </a:r>
          </a:p>
          <a:p>
            <a:r>
              <a:rPr lang="en-GB" sz="1200" dirty="0"/>
              <a:t>B –Use of Kneehigh’s core techniques.</a:t>
            </a:r>
          </a:p>
          <a:p>
            <a:r>
              <a:rPr lang="en-GB" sz="1200" dirty="0"/>
              <a:t>C –Rehearsed Improvisation and Spontaneous Improvisation </a:t>
            </a:r>
          </a:p>
          <a:p>
            <a:r>
              <a:rPr lang="en-GB" sz="1200" dirty="0"/>
              <a:t>D –Exploration of Theatre in the Round</a:t>
            </a:r>
          </a:p>
          <a:p>
            <a:r>
              <a:rPr lang="en-GB" sz="1200" dirty="0"/>
              <a:t>E -Vocal skills</a:t>
            </a:r>
          </a:p>
          <a:p>
            <a:r>
              <a:rPr lang="en-GB" sz="1200" dirty="0"/>
              <a:t>    Physical skills</a:t>
            </a:r>
          </a:p>
        </p:txBody>
      </p:sp>
      <p:sp>
        <p:nvSpPr>
          <p:cNvPr id="9" name="TextBox 8"/>
          <p:cNvSpPr txBox="1"/>
          <p:nvPr/>
        </p:nvSpPr>
        <p:spPr>
          <a:xfrm>
            <a:off x="162791" y="4760417"/>
            <a:ext cx="3771900" cy="1846659"/>
          </a:xfrm>
          <a:prstGeom prst="rect">
            <a:avLst/>
          </a:prstGeom>
          <a:solidFill>
            <a:schemeClr val="accent1">
              <a:lumMod val="40000"/>
              <a:lumOff val="60000"/>
            </a:schemeClr>
          </a:solidFill>
          <a:ln>
            <a:solidFill>
              <a:schemeClr val="accent1"/>
            </a:solidFill>
          </a:ln>
        </p:spPr>
        <p:txBody>
          <a:bodyPr wrap="square" rtlCol="0">
            <a:spAutoFit/>
          </a:bodyPr>
          <a:lstStyle/>
          <a:p>
            <a:r>
              <a:rPr lang="en-GB" b="1" dirty="0"/>
              <a:t>Creating:</a:t>
            </a:r>
          </a:p>
          <a:p>
            <a:r>
              <a:rPr lang="en-GB" sz="1600" dirty="0"/>
              <a:t>Students explore the work of Kneehigh Theatre Company. Once they have learnt the core methodologies of this company they then create a creative adaptation of a Julia Donaldson children's story using these full range of their methodologies</a:t>
            </a:r>
            <a:endParaRPr lang="en-GB" dirty="0"/>
          </a:p>
        </p:txBody>
      </p:sp>
      <p:sp>
        <p:nvSpPr>
          <p:cNvPr id="10" name="TextBox 9"/>
          <p:cNvSpPr txBox="1"/>
          <p:nvPr/>
        </p:nvSpPr>
        <p:spPr>
          <a:xfrm>
            <a:off x="4191000" y="4856016"/>
            <a:ext cx="3879273" cy="1631216"/>
          </a:xfrm>
          <a:prstGeom prst="rect">
            <a:avLst/>
          </a:prstGeom>
          <a:solidFill>
            <a:schemeClr val="accent4">
              <a:lumMod val="20000"/>
              <a:lumOff val="80000"/>
            </a:schemeClr>
          </a:solidFill>
          <a:ln>
            <a:solidFill>
              <a:srgbClr val="7030A0"/>
            </a:solidFill>
          </a:ln>
        </p:spPr>
        <p:txBody>
          <a:bodyPr wrap="square" rtlCol="0">
            <a:spAutoFit/>
          </a:bodyPr>
          <a:lstStyle/>
          <a:p>
            <a:r>
              <a:rPr lang="en-GB" sz="1600" b="1" dirty="0"/>
              <a:t>Performing:</a:t>
            </a:r>
          </a:p>
          <a:p>
            <a:r>
              <a:rPr lang="en-GB" sz="1400" dirty="0"/>
              <a:t>Solo, paired and group improvisations throughout. </a:t>
            </a:r>
          </a:p>
          <a:p>
            <a:r>
              <a:rPr lang="en-GB" sz="1400" dirty="0"/>
              <a:t>Both rehearsed  and spontaneous improvisations created. In this exciting scheme students will learn how to use puppets, live music and weave narration into their work while using Theatre in the Round. </a:t>
            </a:r>
          </a:p>
        </p:txBody>
      </p:sp>
      <p:sp>
        <p:nvSpPr>
          <p:cNvPr id="11" name="TextBox 10"/>
          <p:cNvSpPr txBox="1"/>
          <p:nvPr/>
        </p:nvSpPr>
        <p:spPr>
          <a:xfrm>
            <a:off x="8326583" y="4846362"/>
            <a:ext cx="3619500" cy="1600438"/>
          </a:xfrm>
          <a:prstGeom prst="rect">
            <a:avLst/>
          </a:prstGeom>
          <a:solidFill>
            <a:srgbClr val="FF9999"/>
          </a:solidFill>
          <a:ln>
            <a:solidFill>
              <a:srgbClr val="00B050"/>
            </a:solidFill>
          </a:ln>
        </p:spPr>
        <p:txBody>
          <a:bodyPr wrap="square" rtlCol="0">
            <a:spAutoFit/>
          </a:bodyPr>
          <a:lstStyle/>
          <a:p>
            <a:r>
              <a:rPr lang="en-GB" b="1" dirty="0"/>
              <a:t>Responding: </a:t>
            </a:r>
          </a:p>
          <a:p>
            <a:r>
              <a:rPr lang="en-GB" sz="1600" dirty="0"/>
              <a:t>Peer and Solo evaluation of the group performances. Using the performance tick list to develop specific feedback. Students learn to use Drama Terms and key moments to support their reflections.</a:t>
            </a:r>
          </a:p>
        </p:txBody>
      </p:sp>
      <p:sp>
        <p:nvSpPr>
          <p:cNvPr id="12" name="TextBox 11"/>
          <p:cNvSpPr txBox="1"/>
          <p:nvPr/>
        </p:nvSpPr>
        <p:spPr>
          <a:xfrm>
            <a:off x="9358746" y="2337812"/>
            <a:ext cx="2587336" cy="2062103"/>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600" b="1" dirty="0"/>
              <a:t>Assessment:</a:t>
            </a:r>
          </a:p>
          <a:p>
            <a:r>
              <a:rPr lang="en-GB" sz="1400" dirty="0"/>
              <a:t>Students will create a significant piece of work based on a  creative adaptation of a Julia Donaldson story book. </a:t>
            </a:r>
          </a:p>
          <a:p>
            <a:r>
              <a:rPr lang="en-GB" sz="1400" dirty="0"/>
              <a:t>Their performance will be performed in the round using a wide range of Kneehigh's core methodologies. </a:t>
            </a:r>
          </a:p>
        </p:txBody>
      </p:sp>
      <p:sp>
        <p:nvSpPr>
          <p:cNvPr id="14" name="TextBox 13"/>
          <p:cNvSpPr txBox="1"/>
          <p:nvPr/>
        </p:nvSpPr>
        <p:spPr>
          <a:xfrm>
            <a:off x="176644" y="3113303"/>
            <a:ext cx="4752109" cy="1107996"/>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b="1" dirty="0"/>
              <a:t>How it fits in:</a:t>
            </a:r>
          </a:p>
          <a:p>
            <a:r>
              <a:rPr lang="en-GB" sz="1200" dirty="0"/>
              <a:t>Kneehigh are also practitioners explored at A level and their techniques are encouraged to be used at GCSE for their Devising unit.</a:t>
            </a:r>
          </a:p>
          <a:p>
            <a:r>
              <a:rPr lang="en-GB" sz="1200" dirty="0"/>
              <a:t>Kneehigh are also Epic Theatre inspired and the acting style uses elements of naturalism both key styles important at GCSE and A Level.  </a:t>
            </a:r>
          </a:p>
        </p:txBody>
      </p:sp>
      <p:pic>
        <p:nvPicPr>
          <p:cNvPr id="13" name="Picture 12"/>
          <p:cNvPicPr>
            <a:picLocks noChangeAspect="1"/>
          </p:cNvPicPr>
          <p:nvPr/>
        </p:nvPicPr>
        <p:blipFill>
          <a:blip r:embed="rId2"/>
          <a:stretch>
            <a:fillRect/>
          </a:stretch>
        </p:blipFill>
        <p:spPr>
          <a:xfrm>
            <a:off x="176644" y="163826"/>
            <a:ext cx="1238250" cy="1200150"/>
          </a:xfrm>
          <a:prstGeom prst="rect">
            <a:avLst/>
          </a:prstGeom>
        </p:spPr>
      </p:pic>
      <p:sp>
        <p:nvSpPr>
          <p:cNvPr id="15" name="TextBox 14"/>
          <p:cNvSpPr txBox="1"/>
          <p:nvPr/>
        </p:nvSpPr>
        <p:spPr>
          <a:xfrm>
            <a:off x="5066359" y="2219057"/>
            <a:ext cx="4140927" cy="2308324"/>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600" dirty="0"/>
              <a:t>Research into Kneehigh on the internet see if you can find some appropriate clips of some of their productions. </a:t>
            </a:r>
            <a:r>
              <a:rPr lang="en-GB" sz="1600" dirty="0">
                <a:hlinkClick r:id="rId3"/>
              </a:rPr>
              <a:t>www.kneehigh.co.uk</a:t>
            </a:r>
            <a:endParaRPr lang="en-GB" sz="1600" dirty="0"/>
          </a:p>
          <a:p>
            <a:r>
              <a:rPr lang="en-GB" sz="1600" dirty="0"/>
              <a:t>Practice their significant piece of work with them and ensure they are aware of how to perform in the round and the pros and cons of this type of staging layout.  </a:t>
            </a:r>
          </a:p>
        </p:txBody>
      </p:sp>
    </p:spTree>
    <p:extLst>
      <p:ext uri="{BB962C8B-B14F-4D97-AF65-F5344CB8AC3E}">
        <p14:creationId xmlns:p14="http://schemas.microsoft.com/office/powerpoint/2010/main" val="4074458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3113" y="163826"/>
            <a:ext cx="3301787" cy="1077218"/>
          </a:xfrm>
          <a:prstGeom prst="rect">
            <a:avLst/>
          </a:prstGeom>
          <a:solidFill>
            <a:schemeClr val="accent1">
              <a:lumMod val="40000"/>
              <a:lumOff val="60000"/>
            </a:schemeClr>
          </a:solidFill>
          <a:ln>
            <a:solidFill>
              <a:schemeClr val="tx1"/>
            </a:solidFill>
          </a:ln>
        </p:spPr>
        <p:txBody>
          <a:bodyPr wrap="square" rtlCol="0">
            <a:spAutoFit/>
          </a:bodyPr>
          <a:lstStyle/>
          <a:p>
            <a:r>
              <a:rPr lang="en-GB" sz="1600" b="1" dirty="0"/>
              <a:t>Spring 1</a:t>
            </a:r>
          </a:p>
          <a:p>
            <a:endParaRPr lang="en-GB" sz="1600" b="1" dirty="0"/>
          </a:p>
          <a:p>
            <a:endParaRPr lang="en-GB" sz="1600" b="1" dirty="0"/>
          </a:p>
          <a:p>
            <a:r>
              <a:rPr lang="en-GB" sz="1600" b="1" dirty="0"/>
              <a:t>Charlotte Dymond and Stanislavski </a:t>
            </a:r>
          </a:p>
        </p:txBody>
      </p:sp>
      <p:sp>
        <p:nvSpPr>
          <p:cNvPr id="5" name="TextBox 4"/>
          <p:cNvSpPr txBox="1"/>
          <p:nvPr/>
        </p:nvSpPr>
        <p:spPr>
          <a:xfrm>
            <a:off x="5250873" y="163826"/>
            <a:ext cx="3865418" cy="209288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study the history of Practitioner of Realism, Constantin Stanislavski. They explore elements of Method Acting and seek to apply the rehearsal methods while exploring a stimuli.  A variety of conventions and performance skills are also explored whilst investigating a historical story.  </a:t>
            </a:r>
          </a:p>
        </p:txBody>
      </p:sp>
      <p:sp>
        <p:nvSpPr>
          <p:cNvPr id="7" name="TextBox 6"/>
          <p:cNvSpPr txBox="1"/>
          <p:nvPr/>
        </p:nvSpPr>
        <p:spPr>
          <a:xfrm>
            <a:off x="9452264" y="130931"/>
            <a:ext cx="2493818" cy="3724096"/>
          </a:xfrm>
          <a:prstGeom prst="rect">
            <a:avLst/>
          </a:prstGeom>
          <a:solidFill>
            <a:schemeClr val="accent6">
              <a:lumMod val="40000"/>
              <a:lumOff val="60000"/>
            </a:schemeClr>
          </a:solidFill>
          <a:ln>
            <a:solidFill>
              <a:schemeClr val="tx1"/>
            </a:solidFill>
          </a:ln>
        </p:spPr>
        <p:txBody>
          <a:bodyPr wrap="square" rtlCol="0">
            <a:spAutoFit/>
          </a:bodyPr>
          <a:lstStyle/>
          <a:p>
            <a:r>
              <a:rPr lang="en-GB" sz="1600" b="1" dirty="0"/>
              <a:t>Key Words:</a:t>
            </a:r>
          </a:p>
          <a:p>
            <a:r>
              <a:rPr lang="en-GB" sz="1100" dirty="0"/>
              <a:t>Stanislavski</a:t>
            </a:r>
          </a:p>
          <a:p>
            <a:r>
              <a:rPr lang="en-GB" sz="1100" dirty="0"/>
              <a:t>Stimuli</a:t>
            </a:r>
          </a:p>
          <a:p>
            <a:r>
              <a:rPr lang="en-GB" sz="1100" dirty="0"/>
              <a:t>Magic If</a:t>
            </a:r>
          </a:p>
          <a:p>
            <a:r>
              <a:rPr lang="en-GB" sz="1100" dirty="0"/>
              <a:t>Circle of attention</a:t>
            </a:r>
          </a:p>
          <a:p>
            <a:r>
              <a:rPr lang="en-GB" sz="1100" dirty="0"/>
              <a:t>Emotion memory</a:t>
            </a:r>
          </a:p>
          <a:p>
            <a:r>
              <a:rPr lang="en-GB" sz="1100" dirty="0"/>
              <a:t>Themes</a:t>
            </a:r>
          </a:p>
          <a:p>
            <a:r>
              <a:rPr lang="en-GB" sz="1100" dirty="0"/>
              <a:t>Characterisation</a:t>
            </a:r>
          </a:p>
          <a:p>
            <a:r>
              <a:rPr lang="en-GB" sz="1100" dirty="0"/>
              <a:t>Naturalism</a:t>
            </a:r>
          </a:p>
          <a:p>
            <a:r>
              <a:rPr lang="en-GB" sz="1100" dirty="0"/>
              <a:t>Gesture</a:t>
            </a:r>
          </a:p>
          <a:p>
            <a:r>
              <a:rPr lang="en-GB" sz="1100" dirty="0"/>
              <a:t>Facial expression</a:t>
            </a:r>
          </a:p>
          <a:p>
            <a:r>
              <a:rPr lang="en-GB" sz="1100" dirty="0"/>
              <a:t>Gait</a:t>
            </a:r>
          </a:p>
          <a:p>
            <a:r>
              <a:rPr lang="en-GB" sz="1100" dirty="0"/>
              <a:t>Volume</a:t>
            </a:r>
          </a:p>
          <a:p>
            <a:r>
              <a:rPr lang="en-GB" sz="1100" dirty="0"/>
              <a:t>Emphasis</a:t>
            </a:r>
          </a:p>
          <a:p>
            <a:r>
              <a:rPr lang="en-GB" sz="1100" dirty="0"/>
              <a:t>Tone</a:t>
            </a:r>
          </a:p>
          <a:p>
            <a:r>
              <a:rPr lang="en-GB" sz="1100" dirty="0"/>
              <a:t>Teacher In role</a:t>
            </a:r>
          </a:p>
          <a:p>
            <a:r>
              <a:rPr lang="en-GB" sz="1100" dirty="0"/>
              <a:t>Good Cop Bad Cop </a:t>
            </a:r>
          </a:p>
          <a:p>
            <a:r>
              <a:rPr lang="en-GB" sz="1100" dirty="0"/>
              <a:t>News Report</a:t>
            </a:r>
          </a:p>
          <a:p>
            <a:r>
              <a:rPr lang="en-GB" sz="1100" dirty="0"/>
              <a:t>Conscience Alley</a:t>
            </a:r>
          </a:p>
          <a:p>
            <a:r>
              <a:rPr lang="en-GB" sz="1100" dirty="0"/>
              <a:t>Hot-seating</a:t>
            </a:r>
          </a:p>
          <a:p>
            <a:endParaRPr lang="en-GB" sz="1100" dirty="0"/>
          </a:p>
        </p:txBody>
      </p:sp>
      <p:sp>
        <p:nvSpPr>
          <p:cNvPr id="8" name="TextBox 7"/>
          <p:cNvSpPr txBox="1"/>
          <p:nvPr/>
        </p:nvSpPr>
        <p:spPr>
          <a:xfrm>
            <a:off x="162791" y="1441009"/>
            <a:ext cx="4752109" cy="2031325"/>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pPr fontAlgn="base"/>
            <a:r>
              <a:rPr lang="en-GB" sz="1200" dirty="0"/>
              <a:t>A-To learn what Drama Conventions are based around a true story. </a:t>
            </a:r>
          </a:p>
          <a:p>
            <a:pPr fontAlgn="base"/>
            <a:r>
              <a:rPr lang="en-GB" sz="1200" dirty="0"/>
              <a:t>B-To learn how to use the following Drama Conventions; </a:t>
            </a:r>
          </a:p>
          <a:p>
            <a:pPr fontAlgn="base"/>
            <a:r>
              <a:rPr lang="en-GB" sz="1200" dirty="0"/>
              <a:t> Teacher-in-role, Freeze Frame, Thought Tracking, Conscience Alley, Hot-seating.  </a:t>
            </a:r>
          </a:p>
          <a:p>
            <a:pPr fontAlgn="base"/>
            <a:r>
              <a:rPr lang="en-GB" sz="1200" dirty="0"/>
              <a:t>Interviewing, Good cop Bad cop, Spotlighting, Role-play </a:t>
            </a:r>
          </a:p>
          <a:p>
            <a:pPr fontAlgn="base"/>
            <a:r>
              <a:rPr lang="en-GB" sz="1200" dirty="0"/>
              <a:t>C- Vocal and physical skills  </a:t>
            </a:r>
          </a:p>
          <a:p>
            <a:pPr fontAlgn="base"/>
            <a:r>
              <a:rPr lang="en-GB" sz="1200" dirty="0"/>
              <a:t>D-Evaluation and analysis of key skills/conventions  </a:t>
            </a:r>
          </a:p>
          <a:p>
            <a:pPr fontAlgn="base"/>
            <a:r>
              <a:rPr lang="en-GB" sz="1200" dirty="0"/>
              <a:t>E-To understand and use the basics of Stanislavski’s key theories -The Magic if, Emotion Memory and Circle of Attention. </a:t>
            </a:r>
          </a:p>
        </p:txBody>
      </p:sp>
      <p:sp>
        <p:nvSpPr>
          <p:cNvPr id="9" name="TextBox 8"/>
          <p:cNvSpPr txBox="1"/>
          <p:nvPr/>
        </p:nvSpPr>
        <p:spPr>
          <a:xfrm>
            <a:off x="193022" y="4829032"/>
            <a:ext cx="3771900" cy="1600438"/>
          </a:xfrm>
          <a:prstGeom prst="rect">
            <a:avLst/>
          </a:prstGeom>
          <a:solidFill>
            <a:schemeClr val="accent1">
              <a:lumMod val="40000"/>
              <a:lumOff val="60000"/>
            </a:schemeClr>
          </a:solidFill>
          <a:ln>
            <a:solidFill>
              <a:schemeClr val="accent1"/>
            </a:solidFill>
          </a:ln>
        </p:spPr>
        <p:txBody>
          <a:bodyPr wrap="square" rtlCol="0">
            <a:spAutoFit/>
          </a:bodyPr>
          <a:lstStyle/>
          <a:p>
            <a:r>
              <a:rPr lang="en-GB" b="1" dirty="0"/>
              <a:t>Creating: </a:t>
            </a:r>
          </a:p>
          <a:p>
            <a:r>
              <a:rPr lang="en-GB" sz="1600" dirty="0"/>
              <a:t>Conventions and devising explored in groups and pair work using a stimuli.</a:t>
            </a:r>
          </a:p>
          <a:p>
            <a:r>
              <a:rPr lang="en-GB" sz="1600" dirty="0"/>
              <a:t>History behind realism and method acting techniques introduced and experimented with.</a:t>
            </a:r>
          </a:p>
        </p:txBody>
      </p:sp>
      <p:sp>
        <p:nvSpPr>
          <p:cNvPr id="10" name="TextBox 9"/>
          <p:cNvSpPr txBox="1"/>
          <p:nvPr/>
        </p:nvSpPr>
        <p:spPr>
          <a:xfrm>
            <a:off x="4244685" y="4829032"/>
            <a:ext cx="3879273" cy="1600438"/>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Group, solo or paired performances. </a:t>
            </a:r>
          </a:p>
          <a:p>
            <a:r>
              <a:rPr lang="en-GB" sz="1600" dirty="0"/>
              <a:t>Stanislavski methods learnt and applied to the scene. Characters and themes communicated through the interpretation of the stimuli.  </a:t>
            </a:r>
          </a:p>
        </p:txBody>
      </p:sp>
      <p:sp>
        <p:nvSpPr>
          <p:cNvPr id="11" name="TextBox 10"/>
          <p:cNvSpPr txBox="1"/>
          <p:nvPr/>
        </p:nvSpPr>
        <p:spPr>
          <a:xfrm>
            <a:off x="8420099" y="4829032"/>
            <a:ext cx="3619500" cy="1600438"/>
          </a:xfrm>
          <a:prstGeom prst="rect">
            <a:avLst/>
          </a:prstGeom>
          <a:solidFill>
            <a:srgbClr val="FF9999"/>
          </a:solidFill>
          <a:ln>
            <a:solidFill>
              <a:schemeClr val="tx1"/>
            </a:solidFill>
          </a:ln>
        </p:spPr>
        <p:txBody>
          <a:bodyPr wrap="square" rtlCol="0">
            <a:spAutoFit/>
          </a:bodyPr>
          <a:lstStyle/>
          <a:p>
            <a:r>
              <a:rPr lang="en-GB" sz="1600" b="1" dirty="0"/>
              <a:t>Responding</a:t>
            </a:r>
            <a:r>
              <a:rPr lang="en-GB" b="1" dirty="0"/>
              <a:t>: </a:t>
            </a:r>
          </a:p>
          <a:p>
            <a:r>
              <a:rPr lang="en-GB" sz="1600" dirty="0"/>
              <a:t>Peer and Solo evaluation of the group performances. Using the performance tick list to develop specific feedback. Students learn to use Drama Terms and key moments to support their reflections.</a:t>
            </a:r>
          </a:p>
        </p:txBody>
      </p:sp>
      <p:sp>
        <p:nvSpPr>
          <p:cNvPr id="12" name="TextBox 11"/>
          <p:cNvSpPr txBox="1"/>
          <p:nvPr/>
        </p:nvSpPr>
        <p:spPr>
          <a:xfrm>
            <a:off x="9405505" y="3811646"/>
            <a:ext cx="2587336" cy="1015663"/>
          </a:xfrm>
          <a:prstGeom prst="rect">
            <a:avLst/>
          </a:prstGeom>
          <a:solidFill>
            <a:schemeClr val="accent5">
              <a:lumMod val="60000"/>
              <a:lumOff val="40000"/>
            </a:schemeClr>
          </a:solidFill>
          <a:ln>
            <a:solidFill>
              <a:schemeClr val="tx1">
                <a:lumMod val="75000"/>
                <a:lumOff val="25000"/>
              </a:schemeClr>
            </a:solidFill>
          </a:ln>
        </p:spPr>
        <p:txBody>
          <a:bodyPr wrap="square" rtlCol="0">
            <a:spAutoFit/>
          </a:bodyPr>
          <a:lstStyle/>
          <a:p>
            <a:r>
              <a:rPr lang="en-GB" sz="1600" b="1" dirty="0"/>
              <a:t>Assessment: </a:t>
            </a:r>
          </a:p>
          <a:p>
            <a:r>
              <a:rPr lang="en-GB" sz="1400" dirty="0"/>
              <a:t>Group performance using the rehearsal methods of studied practitioner.</a:t>
            </a:r>
          </a:p>
        </p:txBody>
      </p:sp>
      <p:sp>
        <p:nvSpPr>
          <p:cNvPr id="14" name="TextBox 13"/>
          <p:cNvSpPr txBox="1"/>
          <p:nvPr/>
        </p:nvSpPr>
        <p:spPr>
          <a:xfrm>
            <a:off x="193022" y="3549367"/>
            <a:ext cx="4752109" cy="1107996"/>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dirty="0"/>
              <a:t>How it fits in: </a:t>
            </a:r>
          </a:p>
          <a:p>
            <a:r>
              <a:rPr lang="en-GB" sz="1300" dirty="0"/>
              <a:t>Practitioners such as Stanislavski and Brecht need to be explored in preparation for GCSE Drama and A level. The use of a stimuli is key for exploration for devising units and conventions are key to exploration and content of performances. </a:t>
            </a:r>
          </a:p>
        </p:txBody>
      </p:sp>
      <p:pic>
        <p:nvPicPr>
          <p:cNvPr id="2" name="Picture 1"/>
          <p:cNvPicPr>
            <a:picLocks noChangeAspect="1"/>
          </p:cNvPicPr>
          <p:nvPr/>
        </p:nvPicPr>
        <p:blipFill>
          <a:blip r:embed="rId2"/>
          <a:stretch>
            <a:fillRect/>
          </a:stretch>
        </p:blipFill>
        <p:spPr>
          <a:xfrm>
            <a:off x="176644" y="163826"/>
            <a:ext cx="1238250" cy="1200150"/>
          </a:xfrm>
          <a:prstGeom prst="rect">
            <a:avLst/>
          </a:prstGeom>
        </p:spPr>
      </p:pic>
      <p:sp>
        <p:nvSpPr>
          <p:cNvPr id="13" name="TextBox 12"/>
          <p:cNvSpPr txBox="1"/>
          <p:nvPr/>
        </p:nvSpPr>
        <p:spPr>
          <a:xfrm>
            <a:off x="5113118" y="2813095"/>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Practice saying the name Constantin Stanislavski. Encourage students to think about memories they could use to make their performances more believable.  Rehearse their section of the news report. Research into the actual story of Charlotte Dymond.</a:t>
            </a:r>
          </a:p>
        </p:txBody>
      </p:sp>
    </p:spTree>
    <p:extLst>
      <p:ext uri="{BB962C8B-B14F-4D97-AF65-F5344CB8AC3E}">
        <p14:creationId xmlns:p14="http://schemas.microsoft.com/office/powerpoint/2010/main" val="4255922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5130" y="399939"/>
            <a:ext cx="202144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Spring 2</a:t>
            </a:r>
          </a:p>
          <a:p>
            <a:endParaRPr lang="en-GB" b="1" dirty="0"/>
          </a:p>
          <a:p>
            <a:r>
              <a:rPr lang="en-GB" b="1" dirty="0"/>
              <a:t>Melodrama</a:t>
            </a:r>
          </a:p>
        </p:txBody>
      </p:sp>
      <p:sp>
        <p:nvSpPr>
          <p:cNvPr id="5" name="TextBox 4"/>
          <p:cNvSpPr txBox="1"/>
          <p:nvPr/>
        </p:nvSpPr>
        <p:spPr>
          <a:xfrm>
            <a:off x="5115136" y="399939"/>
            <a:ext cx="3865418" cy="2400657"/>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are introduced to Melodrama and where this fits into the Theatre History timeline. </a:t>
            </a:r>
          </a:p>
          <a:p>
            <a:r>
              <a:rPr lang="en-GB" sz="1600" dirty="0"/>
              <a:t>Students explore the defining characteristics of the style; stock characters, exaggeration, asides, slapstick and silent movie work. </a:t>
            </a:r>
          </a:p>
          <a:p>
            <a:r>
              <a:rPr lang="en-GB" sz="1600" dirty="0"/>
              <a:t>Student apply this to a range of Melodrama scripts.</a:t>
            </a:r>
          </a:p>
        </p:txBody>
      </p:sp>
      <p:sp>
        <p:nvSpPr>
          <p:cNvPr id="7" name="TextBox 6"/>
          <p:cNvSpPr txBox="1"/>
          <p:nvPr/>
        </p:nvSpPr>
        <p:spPr>
          <a:xfrm>
            <a:off x="9452264" y="148348"/>
            <a:ext cx="2493818" cy="323165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endParaRPr lang="en-GB" dirty="0"/>
          </a:p>
          <a:p>
            <a:r>
              <a:rPr lang="en-GB" sz="1200" dirty="0"/>
              <a:t>Melodrama</a:t>
            </a:r>
          </a:p>
          <a:p>
            <a:r>
              <a:rPr lang="en-GB" sz="1200" dirty="0"/>
              <a:t>Exaggeration</a:t>
            </a:r>
          </a:p>
          <a:p>
            <a:r>
              <a:rPr lang="en-GB" sz="1200" dirty="0"/>
              <a:t>Stock characters</a:t>
            </a:r>
          </a:p>
          <a:p>
            <a:r>
              <a:rPr lang="en-GB" sz="1200" dirty="0"/>
              <a:t>Hero </a:t>
            </a:r>
          </a:p>
          <a:p>
            <a:r>
              <a:rPr lang="en-GB" sz="1200" dirty="0"/>
              <a:t>Villain</a:t>
            </a:r>
          </a:p>
          <a:p>
            <a:r>
              <a:rPr lang="en-GB" sz="1200" dirty="0"/>
              <a:t>Damsel in distress</a:t>
            </a:r>
          </a:p>
          <a:p>
            <a:r>
              <a:rPr lang="en-GB" sz="1200" dirty="0"/>
              <a:t>Asides</a:t>
            </a:r>
          </a:p>
          <a:p>
            <a:r>
              <a:rPr lang="en-GB" sz="1200" dirty="0"/>
              <a:t>Rule of three</a:t>
            </a:r>
          </a:p>
          <a:p>
            <a:r>
              <a:rPr lang="en-GB" sz="1200" dirty="0"/>
              <a:t>Marking the Moment</a:t>
            </a:r>
          </a:p>
          <a:p>
            <a:r>
              <a:rPr lang="en-GB" sz="1200" dirty="0"/>
              <a:t>Pitch</a:t>
            </a:r>
          </a:p>
          <a:p>
            <a:r>
              <a:rPr lang="en-GB" sz="1200" dirty="0"/>
              <a:t>Pace</a:t>
            </a:r>
          </a:p>
          <a:p>
            <a:r>
              <a:rPr lang="en-GB" sz="1200" dirty="0"/>
              <a:t>Tone</a:t>
            </a:r>
          </a:p>
          <a:p>
            <a:r>
              <a:rPr lang="en-GB" sz="1200" dirty="0"/>
              <a:t>Body language</a:t>
            </a:r>
          </a:p>
          <a:p>
            <a:r>
              <a:rPr lang="en-GB" sz="1200" dirty="0"/>
              <a:t>Gesture</a:t>
            </a:r>
          </a:p>
        </p:txBody>
      </p:sp>
      <p:sp>
        <p:nvSpPr>
          <p:cNvPr id="8" name="TextBox 7"/>
          <p:cNvSpPr txBox="1"/>
          <p:nvPr/>
        </p:nvSpPr>
        <p:spPr>
          <a:xfrm>
            <a:off x="162791" y="1441009"/>
            <a:ext cx="4752109" cy="2123658"/>
          </a:xfrm>
          <a:prstGeom prst="rect">
            <a:avLst/>
          </a:prstGeom>
          <a:solidFill>
            <a:schemeClr val="bg1">
              <a:lumMod val="85000"/>
            </a:schemeClr>
          </a:solidFill>
          <a:ln>
            <a:solidFill>
              <a:schemeClr val="tx1"/>
            </a:solidFill>
          </a:ln>
        </p:spPr>
        <p:txBody>
          <a:bodyPr wrap="square" rtlCol="0">
            <a:spAutoFit/>
          </a:bodyPr>
          <a:lstStyle/>
          <a:p>
            <a:r>
              <a:rPr lang="en-GB" b="1" dirty="0"/>
              <a:t>Core Knowledge</a:t>
            </a:r>
            <a:r>
              <a:rPr lang="en-GB" dirty="0"/>
              <a:t>: </a:t>
            </a:r>
          </a:p>
          <a:p>
            <a:endParaRPr lang="en-GB" dirty="0"/>
          </a:p>
          <a:p>
            <a:r>
              <a:rPr lang="en-GB" sz="1200" dirty="0"/>
              <a:t>A -Basic skills of Melodrama </a:t>
            </a:r>
          </a:p>
          <a:p>
            <a:r>
              <a:rPr lang="en-GB" sz="1200" dirty="0"/>
              <a:t>B- Understanding of Stock characters and bringing to life vocally and physically.</a:t>
            </a:r>
          </a:p>
          <a:p>
            <a:r>
              <a:rPr lang="en-GB" sz="1200" dirty="0"/>
              <a:t>C-Use of language is developed and appropriate. </a:t>
            </a:r>
          </a:p>
          <a:p>
            <a:r>
              <a:rPr lang="en-GB" sz="1200" dirty="0"/>
              <a:t>D-Asides are written and effective in their placement in script. </a:t>
            </a:r>
          </a:p>
          <a:p>
            <a:r>
              <a:rPr lang="en-GB" sz="1200" dirty="0"/>
              <a:t>E-Rule Of Three</a:t>
            </a:r>
          </a:p>
          <a:p>
            <a:r>
              <a:rPr lang="en-GB" sz="1200" dirty="0"/>
              <a:t>F-Marking The Moment</a:t>
            </a:r>
          </a:p>
          <a:p>
            <a:r>
              <a:rPr lang="en-GB" sz="1200" dirty="0"/>
              <a:t>G-Vocal skills-pitch, pace, tone.  Physical skills- Body language, gesture.</a:t>
            </a:r>
          </a:p>
        </p:txBody>
      </p:sp>
      <p:sp>
        <p:nvSpPr>
          <p:cNvPr id="9" name="TextBox 8"/>
          <p:cNvSpPr txBox="1"/>
          <p:nvPr/>
        </p:nvSpPr>
        <p:spPr>
          <a:xfrm>
            <a:off x="162791" y="5088251"/>
            <a:ext cx="3771900" cy="1600438"/>
          </a:xfrm>
          <a:prstGeom prst="rect">
            <a:avLst/>
          </a:prstGeom>
          <a:solidFill>
            <a:schemeClr val="accent5">
              <a:lumMod val="40000"/>
              <a:lumOff val="60000"/>
            </a:schemeClr>
          </a:solidFill>
          <a:ln>
            <a:solidFill>
              <a:schemeClr val="accent1"/>
            </a:solidFill>
          </a:ln>
        </p:spPr>
        <p:txBody>
          <a:bodyPr wrap="square" rtlCol="0">
            <a:spAutoFit/>
          </a:bodyPr>
          <a:lstStyle/>
          <a:p>
            <a:r>
              <a:rPr lang="en-GB" b="1" dirty="0"/>
              <a:t>Creating:</a:t>
            </a:r>
          </a:p>
          <a:p>
            <a:r>
              <a:rPr lang="en-GB" sz="1600" dirty="0"/>
              <a:t>Stock characters, exaggerated acting skills, asides.</a:t>
            </a:r>
          </a:p>
          <a:p>
            <a:r>
              <a:rPr lang="en-GB" sz="1600" dirty="0"/>
              <a:t>Script work</a:t>
            </a:r>
          </a:p>
          <a:p>
            <a:r>
              <a:rPr lang="en-GB" sz="1600" dirty="0"/>
              <a:t>Slapstick Comedy</a:t>
            </a:r>
          </a:p>
          <a:p>
            <a:r>
              <a:rPr lang="en-GB" sz="1600" dirty="0"/>
              <a:t>Charlie Chaplin and Silent movie work. </a:t>
            </a:r>
          </a:p>
        </p:txBody>
      </p:sp>
      <p:sp>
        <p:nvSpPr>
          <p:cNvPr id="10" name="TextBox 9"/>
          <p:cNvSpPr txBox="1"/>
          <p:nvPr/>
        </p:nvSpPr>
        <p:spPr>
          <a:xfrm>
            <a:off x="4114799" y="5118873"/>
            <a:ext cx="3879273" cy="1631216"/>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Scripted melodrama performances incorporating slapstick, stock characters, asides, exaggerated acting skills, silent movie work.</a:t>
            </a:r>
          </a:p>
          <a:p>
            <a:endParaRPr lang="en-GB" dirty="0"/>
          </a:p>
        </p:txBody>
      </p:sp>
      <p:sp>
        <p:nvSpPr>
          <p:cNvPr id="11" name="TextBox 10"/>
          <p:cNvSpPr txBox="1"/>
          <p:nvPr/>
        </p:nvSpPr>
        <p:spPr>
          <a:xfrm>
            <a:off x="8174180" y="5118873"/>
            <a:ext cx="3619500" cy="1600438"/>
          </a:xfrm>
          <a:prstGeom prst="rect">
            <a:avLst/>
          </a:prstGeom>
          <a:solidFill>
            <a:srgbClr val="FF9999"/>
          </a:solidFill>
          <a:ln>
            <a:solidFill>
              <a:srgbClr val="C00000"/>
            </a:solidFill>
          </a:ln>
        </p:spPr>
        <p:txBody>
          <a:bodyPr wrap="square" rtlCol="0">
            <a:spAutoFit/>
          </a:bodyPr>
          <a:lstStyle/>
          <a:p>
            <a:r>
              <a:rPr lang="en-GB" b="1" dirty="0"/>
              <a:t>Responding: </a:t>
            </a:r>
          </a:p>
          <a:p>
            <a:r>
              <a:rPr lang="en-GB" sz="1600" dirty="0"/>
              <a:t>Peer and Solo evaluation of the group performances. Using the performance tick list to develop specific feedback. Students learn to use Drama Terms and key moments to support their reflections. </a:t>
            </a:r>
          </a:p>
        </p:txBody>
      </p:sp>
      <p:sp>
        <p:nvSpPr>
          <p:cNvPr id="12" name="TextBox 11"/>
          <p:cNvSpPr txBox="1"/>
          <p:nvPr/>
        </p:nvSpPr>
        <p:spPr>
          <a:xfrm>
            <a:off x="9452264" y="3430815"/>
            <a:ext cx="2587336" cy="1231106"/>
          </a:xfrm>
          <a:prstGeom prst="rect">
            <a:avLst/>
          </a:prstGeom>
          <a:solidFill>
            <a:schemeClr val="accent5">
              <a:lumMod val="60000"/>
              <a:lumOff val="40000"/>
            </a:schemeClr>
          </a:solidFill>
          <a:ln>
            <a:solidFill>
              <a:schemeClr val="tx1"/>
            </a:solidFill>
          </a:ln>
        </p:spPr>
        <p:txBody>
          <a:bodyPr wrap="square" rtlCol="0">
            <a:spAutoFit/>
          </a:bodyPr>
          <a:lstStyle/>
          <a:p>
            <a:r>
              <a:rPr lang="en-GB" sz="1600" b="1" dirty="0"/>
              <a:t>Assessment: </a:t>
            </a:r>
          </a:p>
          <a:p>
            <a:r>
              <a:rPr lang="en-GB" sz="1400" dirty="0"/>
              <a:t>Group scripted performance in the style of melodrama using slapstick and silence movie sequences</a:t>
            </a:r>
            <a:r>
              <a:rPr lang="en-GB" sz="1600" dirty="0"/>
              <a:t>.</a:t>
            </a:r>
          </a:p>
        </p:txBody>
      </p:sp>
      <p:sp>
        <p:nvSpPr>
          <p:cNvPr id="14" name="TextBox 13"/>
          <p:cNvSpPr txBox="1"/>
          <p:nvPr/>
        </p:nvSpPr>
        <p:spPr>
          <a:xfrm>
            <a:off x="162791" y="3800147"/>
            <a:ext cx="4752109" cy="8617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How it fits in:</a:t>
            </a:r>
          </a:p>
          <a:p>
            <a:r>
              <a:rPr lang="en-GB" sz="1600" dirty="0"/>
              <a:t>Further development of history of theatre. Establishing links between Realism, Melodrama and Silent Movies.</a:t>
            </a:r>
          </a:p>
        </p:txBody>
      </p:sp>
      <p:pic>
        <p:nvPicPr>
          <p:cNvPr id="13" name="Picture 12"/>
          <p:cNvPicPr>
            <a:picLocks noChangeAspect="1"/>
          </p:cNvPicPr>
          <p:nvPr/>
        </p:nvPicPr>
        <p:blipFill>
          <a:blip r:embed="rId2"/>
          <a:stretch>
            <a:fillRect/>
          </a:stretch>
        </p:blipFill>
        <p:spPr>
          <a:xfrm>
            <a:off x="176644" y="163826"/>
            <a:ext cx="1238250" cy="1200150"/>
          </a:xfrm>
          <a:prstGeom prst="rect">
            <a:avLst/>
          </a:prstGeom>
        </p:spPr>
      </p:pic>
      <p:sp>
        <p:nvSpPr>
          <p:cNvPr id="15" name="TextBox 14"/>
          <p:cNvSpPr txBox="1"/>
          <p:nvPr/>
        </p:nvSpPr>
        <p:spPr>
          <a:xfrm>
            <a:off x="4975364" y="3026148"/>
            <a:ext cx="4140927" cy="2062103"/>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Practice lines with your child- play the other parts and read aloud, use post its to write out lines, record lines and listen to them.  Ask your child to show their performance and encourage them to think about vocal and physical skills.  Ask them to teach you how to do a stage combat slap/punch/ kick. Remind them to start with the safety checks. Watch some Charlie Chaplin silent movie clips on </a:t>
            </a:r>
            <a:r>
              <a:rPr lang="en-GB" sz="1200" dirty="0" err="1"/>
              <a:t>Youtube</a:t>
            </a:r>
            <a:r>
              <a:rPr lang="en-GB" sz="1200" dirty="0"/>
              <a:t> and discuss the elements of Melodrama</a:t>
            </a:r>
          </a:p>
        </p:txBody>
      </p:sp>
    </p:spTree>
    <p:extLst>
      <p:ext uri="{BB962C8B-B14F-4D97-AF65-F5344CB8AC3E}">
        <p14:creationId xmlns:p14="http://schemas.microsoft.com/office/powerpoint/2010/main" val="1341722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56996" y="344279"/>
            <a:ext cx="3484030" cy="923330"/>
          </a:xfrm>
          <a:prstGeom prst="rect">
            <a:avLst/>
          </a:prstGeom>
          <a:solidFill>
            <a:schemeClr val="accent5">
              <a:lumMod val="40000"/>
              <a:lumOff val="60000"/>
            </a:schemeClr>
          </a:solidFill>
          <a:ln>
            <a:solidFill>
              <a:schemeClr val="tx1"/>
            </a:solidFill>
          </a:ln>
        </p:spPr>
        <p:txBody>
          <a:bodyPr wrap="square" rtlCol="0">
            <a:spAutoFit/>
          </a:bodyPr>
          <a:lstStyle/>
          <a:p>
            <a:r>
              <a:rPr lang="en-GB" b="1" dirty="0"/>
              <a:t>Summer 1</a:t>
            </a:r>
          </a:p>
          <a:p>
            <a:endParaRPr lang="en-GB" b="1" dirty="0"/>
          </a:p>
          <a:p>
            <a:r>
              <a:rPr lang="en-GB" b="1" dirty="0"/>
              <a:t>Greek Theatre </a:t>
            </a:r>
          </a:p>
        </p:txBody>
      </p:sp>
      <p:sp>
        <p:nvSpPr>
          <p:cNvPr id="5" name="TextBox 4"/>
          <p:cNvSpPr txBox="1"/>
          <p:nvPr/>
        </p:nvSpPr>
        <p:spPr>
          <a:xfrm>
            <a:off x="5263936" y="148348"/>
            <a:ext cx="3865418" cy="1661993"/>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200" dirty="0"/>
              <a:t>· Historical and Political Background </a:t>
            </a:r>
          </a:p>
          <a:p>
            <a:r>
              <a:rPr lang="en-GB" sz="1200" dirty="0"/>
              <a:t>· The Origins of Greek Theatre; The Festival of Dionysius</a:t>
            </a:r>
          </a:p>
          <a:p>
            <a:r>
              <a:rPr lang="en-GB" sz="1200" dirty="0"/>
              <a:t> · The Amphitheatre – spotlight on Epidaurus</a:t>
            </a:r>
          </a:p>
          <a:p>
            <a:r>
              <a:rPr lang="en-GB" sz="1200" dirty="0"/>
              <a:t> · Types of Greek Theatre – Tragedy, Satyr and Comedy</a:t>
            </a:r>
          </a:p>
          <a:p>
            <a:r>
              <a:rPr lang="en-GB" sz="1200" dirty="0"/>
              <a:t>-Famous Greek Playwrights- </a:t>
            </a:r>
            <a:r>
              <a:rPr lang="fr-FR" sz="1200" dirty="0" err="1"/>
              <a:t>Aeschylus</a:t>
            </a:r>
            <a:r>
              <a:rPr lang="fr-FR" sz="1200" dirty="0"/>
              <a:t>, </a:t>
            </a:r>
            <a:r>
              <a:rPr lang="fr-FR" sz="1200" dirty="0" err="1"/>
              <a:t>Sophocles</a:t>
            </a:r>
            <a:r>
              <a:rPr lang="fr-FR" sz="1200" dirty="0"/>
              <a:t>, </a:t>
            </a:r>
            <a:r>
              <a:rPr lang="fr-FR" sz="1200" dirty="0" err="1"/>
              <a:t>Euripides</a:t>
            </a:r>
            <a:r>
              <a:rPr lang="fr-FR" sz="1200" dirty="0"/>
              <a:t> and </a:t>
            </a:r>
            <a:r>
              <a:rPr lang="fr-FR" sz="1200" dirty="0" err="1"/>
              <a:t>Aristophanes</a:t>
            </a:r>
            <a:r>
              <a:rPr lang="fr-FR" sz="1200" dirty="0"/>
              <a:t>.</a:t>
            </a:r>
            <a:endParaRPr lang="en-GB" sz="1200" dirty="0"/>
          </a:p>
          <a:p>
            <a:r>
              <a:rPr lang="en-GB" sz="1200" dirty="0"/>
              <a:t>-Mask work</a:t>
            </a:r>
            <a:endParaRPr lang="fr-FR" sz="1200" dirty="0"/>
          </a:p>
        </p:txBody>
      </p:sp>
      <p:sp>
        <p:nvSpPr>
          <p:cNvPr id="7" name="TextBox 6"/>
          <p:cNvSpPr txBox="1"/>
          <p:nvPr/>
        </p:nvSpPr>
        <p:spPr>
          <a:xfrm>
            <a:off x="9452264" y="148348"/>
            <a:ext cx="2493818" cy="3416320"/>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100" dirty="0"/>
              <a:t>Dionysus</a:t>
            </a:r>
          </a:p>
          <a:p>
            <a:r>
              <a:rPr lang="en-GB" sz="1100" dirty="0"/>
              <a:t>Amphitheatre</a:t>
            </a:r>
          </a:p>
          <a:p>
            <a:r>
              <a:rPr lang="en-GB" sz="1100" dirty="0"/>
              <a:t>Tragedy</a:t>
            </a:r>
          </a:p>
          <a:p>
            <a:r>
              <a:rPr lang="en-GB" sz="1100" dirty="0"/>
              <a:t>Comedy</a:t>
            </a:r>
          </a:p>
          <a:p>
            <a:r>
              <a:rPr lang="en-GB" sz="1100" dirty="0"/>
              <a:t>Satyr</a:t>
            </a:r>
          </a:p>
          <a:p>
            <a:r>
              <a:rPr lang="en-GB" sz="1100" dirty="0"/>
              <a:t>Momentum</a:t>
            </a:r>
          </a:p>
          <a:p>
            <a:r>
              <a:rPr lang="en-GB" sz="1100" dirty="0"/>
              <a:t>Spatial- awareness</a:t>
            </a:r>
          </a:p>
          <a:p>
            <a:r>
              <a:rPr lang="en-GB" sz="1100" dirty="0"/>
              <a:t>Antigone</a:t>
            </a:r>
          </a:p>
          <a:p>
            <a:r>
              <a:rPr lang="en-GB" sz="1100" dirty="0"/>
              <a:t>Exaggerated Gesture</a:t>
            </a:r>
          </a:p>
          <a:p>
            <a:r>
              <a:rPr lang="en-GB" sz="1100" dirty="0"/>
              <a:t>Oedipus</a:t>
            </a:r>
          </a:p>
          <a:p>
            <a:r>
              <a:rPr lang="en-GB" sz="1100" dirty="0"/>
              <a:t>Prophecy</a:t>
            </a:r>
          </a:p>
          <a:p>
            <a:r>
              <a:rPr lang="en-GB" sz="1100" dirty="0"/>
              <a:t>Trilogy</a:t>
            </a:r>
          </a:p>
          <a:p>
            <a:r>
              <a:rPr lang="en-GB" sz="1100" dirty="0"/>
              <a:t>Thebes</a:t>
            </a:r>
          </a:p>
          <a:p>
            <a:r>
              <a:rPr lang="en-GB" sz="1100" dirty="0"/>
              <a:t>Articulate</a:t>
            </a:r>
          </a:p>
          <a:p>
            <a:r>
              <a:rPr lang="en-GB" sz="1100" dirty="0"/>
              <a:t>Mask in</a:t>
            </a:r>
          </a:p>
          <a:p>
            <a:r>
              <a:rPr lang="en-GB" sz="1100" dirty="0"/>
              <a:t>shadow</a:t>
            </a:r>
          </a:p>
          <a:p>
            <a:r>
              <a:rPr lang="en-GB" sz="1100" dirty="0"/>
              <a:t>Vocal</a:t>
            </a:r>
          </a:p>
          <a:p>
            <a:r>
              <a:rPr lang="en-GB" sz="1100" dirty="0"/>
              <a:t>projection</a:t>
            </a:r>
          </a:p>
        </p:txBody>
      </p:sp>
      <p:sp>
        <p:nvSpPr>
          <p:cNvPr id="8" name="TextBox 7"/>
          <p:cNvSpPr txBox="1"/>
          <p:nvPr/>
        </p:nvSpPr>
        <p:spPr>
          <a:xfrm>
            <a:off x="162791" y="1336341"/>
            <a:ext cx="4752109" cy="1754326"/>
          </a:xfrm>
          <a:prstGeom prst="rect">
            <a:avLst/>
          </a:prstGeom>
          <a:solidFill>
            <a:schemeClr val="bg1">
              <a:lumMod val="85000"/>
            </a:schemeClr>
          </a:solidFill>
          <a:ln>
            <a:solidFill>
              <a:schemeClr val="tx1"/>
            </a:solidFill>
          </a:ln>
        </p:spPr>
        <p:txBody>
          <a:bodyPr wrap="square" rtlCol="0">
            <a:spAutoFit/>
          </a:bodyPr>
          <a:lstStyle/>
          <a:p>
            <a:r>
              <a:rPr lang="en-GB" dirty="0"/>
              <a:t>Core Knowledge: </a:t>
            </a:r>
          </a:p>
          <a:p>
            <a:r>
              <a:rPr lang="en-GB" sz="1200" dirty="0"/>
              <a:t>A – Understanding of basics of Greek Theatre </a:t>
            </a:r>
          </a:p>
          <a:p>
            <a:r>
              <a:rPr lang="en-GB" sz="1200" dirty="0"/>
              <a:t>B –Exploration of techniques</a:t>
            </a:r>
          </a:p>
          <a:p>
            <a:r>
              <a:rPr lang="en-GB" sz="1200" dirty="0"/>
              <a:t>C – Performance skills -Vocal skills: volume, pitch, accent</a:t>
            </a:r>
          </a:p>
          <a:p>
            <a:r>
              <a:rPr lang="en-GB" sz="1200" dirty="0"/>
              <a:t>Physical skills: gait, walk</a:t>
            </a:r>
          </a:p>
          <a:p>
            <a:r>
              <a:rPr lang="en-GB" sz="1200" dirty="0"/>
              <a:t>D – Set Design</a:t>
            </a:r>
          </a:p>
          <a:p>
            <a:r>
              <a:rPr lang="en-GB" sz="1200" dirty="0"/>
              <a:t>E- Responding/evaluating performance</a:t>
            </a:r>
          </a:p>
          <a:p>
            <a:endParaRPr lang="en-GB" dirty="0"/>
          </a:p>
        </p:txBody>
      </p:sp>
      <p:sp>
        <p:nvSpPr>
          <p:cNvPr id="9" name="TextBox 8"/>
          <p:cNvSpPr txBox="1"/>
          <p:nvPr/>
        </p:nvSpPr>
        <p:spPr>
          <a:xfrm>
            <a:off x="182251" y="5123361"/>
            <a:ext cx="3771900" cy="1323439"/>
          </a:xfrm>
          <a:prstGeom prst="rect">
            <a:avLst/>
          </a:prstGeom>
          <a:solidFill>
            <a:schemeClr val="accent5">
              <a:lumMod val="40000"/>
              <a:lumOff val="60000"/>
            </a:schemeClr>
          </a:solidFill>
          <a:ln>
            <a:solidFill>
              <a:schemeClr val="accent1"/>
            </a:solidFill>
          </a:ln>
        </p:spPr>
        <p:txBody>
          <a:bodyPr wrap="square" rtlCol="0">
            <a:spAutoFit/>
          </a:bodyPr>
          <a:lstStyle/>
          <a:p>
            <a:r>
              <a:rPr lang="en-GB" sz="1600" b="1" dirty="0"/>
              <a:t>Creating:</a:t>
            </a:r>
          </a:p>
          <a:p>
            <a:r>
              <a:rPr lang="en-GB" sz="1600" dirty="0"/>
              <a:t>Exploration of key Greek Theatre building blocks to create performances using choral speaking, scripts, musical instruments and masks.  </a:t>
            </a:r>
            <a:r>
              <a:rPr lang="en-GB" sz="1600" b="1" dirty="0"/>
              <a:t> </a:t>
            </a:r>
          </a:p>
        </p:txBody>
      </p:sp>
      <p:sp>
        <p:nvSpPr>
          <p:cNvPr id="10" name="TextBox 9"/>
          <p:cNvSpPr txBox="1"/>
          <p:nvPr/>
        </p:nvSpPr>
        <p:spPr>
          <a:xfrm>
            <a:off x="4200730" y="5013235"/>
            <a:ext cx="3879273" cy="1354217"/>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Group performance using key aspects of Greek Theatre, including some use of script, choral work, musical instruments and key movement stereotypical of the genre. </a:t>
            </a:r>
          </a:p>
        </p:txBody>
      </p:sp>
      <p:sp>
        <p:nvSpPr>
          <p:cNvPr id="11" name="TextBox 10"/>
          <p:cNvSpPr txBox="1"/>
          <p:nvPr/>
        </p:nvSpPr>
        <p:spPr>
          <a:xfrm>
            <a:off x="8326583" y="4846362"/>
            <a:ext cx="3619500" cy="1600438"/>
          </a:xfrm>
          <a:prstGeom prst="rect">
            <a:avLst/>
          </a:prstGeom>
          <a:solidFill>
            <a:srgbClr val="FF9999"/>
          </a:solidFill>
          <a:ln>
            <a:solidFill>
              <a:srgbClr val="C00000"/>
            </a:solidFill>
          </a:ln>
        </p:spPr>
        <p:txBody>
          <a:bodyPr wrap="square" rtlCol="0">
            <a:spAutoFit/>
          </a:bodyPr>
          <a:lstStyle/>
          <a:p>
            <a:r>
              <a:rPr lang="en-GB" b="1" dirty="0"/>
              <a:t>Responding: </a:t>
            </a:r>
          </a:p>
          <a:p>
            <a:r>
              <a:rPr lang="en-GB" sz="1600" dirty="0"/>
              <a:t>Peer and Solo evaluation of the group performances. Using the performance tick list to develop specific feedback. Students learn to use Drama Terms and key moments to support their reflections. </a:t>
            </a:r>
          </a:p>
        </p:txBody>
      </p:sp>
      <p:sp>
        <p:nvSpPr>
          <p:cNvPr id="12" name="TextBox 11"/>
          <p:cNvSpPr txBox="1"/>
          <p:nvPr/>
        </p:nvSpPr>
        <p:spPr>
          <a:xfrm>
            <a:off x="9452264" y="3822390"/>
            <a:ext cx="2587336" cy="738664"/>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400" b="1" dirty="0"/>
              <a:t>Assessment: </a:t>
            </a:r>
          </a:p>
          <a:p>
            <a:r>
              <a:rPr lang="en-GB" sz="1400" dirty="0"/>
              <a:t>Group performance piece using key Greek Theatre ideas.  </a:t>
            </a:r>
          </a:p>
        </p:txBody>
      </p:sp>
      <p:sp>
        <p:nvSpPr>
          <p:cNvPr id="14" name="TextBox 13"/>
          <p:cNvSpPr txBox="1"/>
          <p:nvPr/>
        </p:nvSpPr>
        <p:spPr>
          <a:xfrm>
            <a:off x="162790" y="3344065"/>
            <a:ext cx="4752109" cy="1415772"/>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sz="1600" b="1" dirty="0"/>
              <a:t>How it fits in: </a:t>
            </a:r>
          </a:p>
          <a:p>
            <a:r>
              <a:rPr lang="en-GB" sz="1400" dirty="0"/>
              <a:t>The techniques and practices of Greek Theatre are a great basis for control and focus in drama needed throughout all Key Stages.  It’s important to understand how theatre was shaped and formed through history and the variety of styles and techniques are important at GCSE and A Level. </a:t>
            </a:r>
          </a:p>
        </p:txBody>
      </p:sp>
      <p:pic>
        <p:nvPicPr>
          <p:cNvPr id="13" name="Picture 12"/>
          <p:cNvPicPr>
            <a:picLocks noChangeAspect="1"/>
          </p:cNvPicPr>
          <p:nvPr/>
        </p:nvPicPr>
        <p:blipFill>
          <a:blip r:embed="rId2"/>
          <a:stretch>
            <a:fillRect/>
          </a:stretch>
        </p:blipFill>
        <p:spPr>
          <a:xfrm>
            <a:off x="182251" y="67459"/>
            <a:ext cx="1238250" cy="1200150"/>
          </a:xfrm>
          <a:prstGeom prst="rect">
            <a:avLst/>
          </a:prstGeom>
        </p:spPr>
      </p:pic>
      <p:sp>
        <p:nvSpPr>
          <p:cNvPr id="15" name="TextBox 14"/>
          <p:cNvSpPr txBox="1"/>
          <p:nvPr/>
        </p:nvSpPr>
        <p:spPr>
          <a:xfrm>
            <a:off x="5134648" y="2526537"/>
            <a:ext cx="4140927" cy="1661993"/>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400" dirty="0"/>
              <a:t>Spend time researching Greek Theatre, look at images of Amphitheatres and discuss where around the world can you find these. </a:t>
            </a:r>
          </a:p>
          <a:p>
            <a:r>
              <a:rPr lang="en-GB" sz="1400" dirty="0"/>
              <a:t>Rehearse movement sections from significant piece of work and polish timings etc.  </a:t>
            </a:r>
          </a:p>
        </p:txBody>
      </p:sp>
    </p:spTree>
    <p:extLst>
      <p:ext uri="{BB962C8B-B14F-4D97-AF65-F5344CB8AC3E}">
        <p14:creationId xmlns:p14="http://schemas.microsoft.com/office/powerpoint/2010/main" val="2959045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00354" y="137528"/>
            <a:ext cx="218668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Summer 2</a:t>
            </a:r>
          </a:p>
          <a:p>
            <a:endParaRPr lang="en-GB" b="1" dirty="0"/>
          </a:p>
          <a:p>
            <a:r>
              <a:rPr lang="en-GB" b="1" dirty="0"/>
              <a:t>Live Theatre</a:t>
            </a:r>
          </a:p>
        </p:txBody>
      </p:sp>
      <p:sp>
        <p:nvSpPr>
          <p:cNvPr id="5" name="TextBox 4"/>
          <p:cNvSpPr txBox="1"/>
          <p:nvPr/>
        </p:nvSpPr>
        <p:spPr>
          <a:xfrm>
            <a:off x="4941667" y="143927"/>
            <a:ext cx="4312378" cy="273921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dirty="0"/>
              <a:t>The viewing of live theatre and the ability to pick out key elements.</a:t>
            </a:r>
          </a:p>
          <a:p>
            <a:r>
              <a:rPr lang="en-GB" sz="1400" dirty="0"/>
              <a:t>You use the 4 strand structure for each point you make. </a:t>
            </a:r>
          </a:p>
          <a:p>
            <a:r>
              <a:rPr lang="en-GB" sz="1400" dirty="0"/>
              <a:t>Use a range of key terminology. </a:t>
            </a:r>
          </a:p>
          <a:p>
            <a:r>
              <a:rPr lang="en-GB" sz="1400" dirty="0"/>
              <a:t>Give examples from a variety of theatrical elements.  </a:t>
            </a:r>
          </a:p>
          <a:p>
            <a:r>
              <a:rPr lang="en-GB" sz="1400" dirty="0"/>
              <a:t>Recognise what was effective and what was not and why.</a:t>
            </a:r>
          </a:p>
          <a:p>
            <a:r>
              <a:rPr lang="en-GB" sz="1400" dirty="0"/>
              <a:t>Highlight key moments in an effective reflective way. </a:t>
            </a:r>
          </a:p>
          <a:p>
            <a:r>
              <a:rPr lang="en-GB" sz="1400" dirty="0"/>
              <a:t>Can highlight  a range of key points for each theatrical element. </a:t>
            </a:r>
          </a:p>
          <a:p>
            <a:r>
              <a:rPr lang="en-GB" sz="1400" dirty="0"/>
              <a:t>Understand use  of quotes and the actors’ names  when writing.</a:t>
            </a:r>
          </a:p>
        </p:txBody>
      </p:sp>
      <p:sp>
        <p:nvSpPr>
          <p:cNvPr id="7" name="TextBox 6"/>
          <p:cNvSpPr txBox="1"/>
          <p:nvPr/>
        </p:nvSpPr>
        <p:spPr>
          <a:xfrm>
            <a:off x="9425496" y="77877"/>
            <a:ext cx="2493818" cy="3508653"/>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Lighting</a:t>
            </a:r>
          </a:p>
          <a:p>
            <a:r>
              <a:rPr lang="en-GB" sz="1200" dirty="0"/>
              <a:t>Gels</a:t>
            </a:r>
          </a:p>
          <a:p>
            <a:r>
              <a:rPr lang="en-GB" sz="1200" dirty="0"/>
              <a:t>Colours</a:t>
            </a:r>
          </a:p>
          <a:p>
            <a:r>
              <a:rPr lang="en-GB" sz="1200" dirty="0"/>
              <a:t>Costume</a:t>
            </a:r>
          </a:p>
          <a:p>
            <a:r>
              <a:rPr lang="en-GB" sz="1200" dirty="0"/>
              <a:t>Era</a:t>
            </a:r>
          </a:p>
          <a:p>
            <a:r>
              <a:rPr lang="en-GB" sz="1200" dirty="0"/>
              <a:t>Set</a:t>
            </a:r>
          </a:p>
          <a:p>
            <a:r>
              <a:rPr lang="en-GB" sz="1200" dirty="0"/>
              <a:t>Proscenium Arch </a:t>
            </a:r>
          </a:p>
          <a:p>
            <a:r>
              <a:rPr lang="en-GB" sz="1200" dirty="0"/>
              <a:t>Sound/Music</a:t>
            </a:r>
          </a:p>
          <a:p>
            <a:r>
              <a:rPr lang="en-GB" sz="1200" dirty="0"/>
              <a:t>Props</a:t>
            </a:r>
          </a:p>
          <a:p>
            <a:r>
              <a:rPr lang="en-GB" sz="1200" dirty="0"/>
              <a:t>Vocal skills</a:t>
            </a:r>
          </a:p>
          <a:p>
            <a:r>
              <a:rPr lang="en-GB" sz="1200" dirty="0"/>
              <a:t>Physical Skills</a:t>
            </a:r>
          </a:p>
          <a:p>
            <a:r>
              <a:rPr lang="en-GB" sz="1200" dirty="0"/>
              <a:t>Tone</a:t>
            </a:r>
          </a:p>
          <a:p>
            <a:r>
              <a:rPr lang="en-GB" sz="1200" dirty="0"/>
              <a:t>Pitch</a:t>
            </a:r>
          </a:p>
          <a:p>
            <a:r>
              <a:rPr lang="en-GB" sz="1200" dirty="0"/>
              <a:t>Facial expressions</a:t>
            </a:r>
          </a:p>
          <a:p>
            <a:r>
              <a:rPr lang="en-GB" sz="1200" dirty="0"/>
              <a:t>Body language</a:t>
            </a:r>
          </a:p>
          <a:p>
            <a:r>
              <a:rPr lang="en-GB" sz="1200" dirty="0"/>
              <a:t>Pace</a:t>
            </a:r>
          </a:p>
          <a:p>
            <a:r>
              <a:rPr lang="en-GB" sz="1200" dirty="0"/>
              <a:t>Audience Impact</a:t>
            </a:r>
            <a:endParaRPr lang="en-GB" dirty="0"/>
          </a:p>
        </p:txBody>
      </p:sp>
      <p:sp>
        <p:nvSpPr>
          <p:cNvPr id="8" name="TextBox 7"/>
          <p:cNvSpPr txBox="1"/>
          <p:nvPr/>
        </p:nvSpPr>
        <p:spPr>
          <a:xfrm>
            <a:off x="162790" y="1513532"/>
            <a:ext cx="4752109" cy="1908215"/>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600" dirty="0"/>
              <a:t>A-The viewing of live theatre</a:t>
            </a:r>
          </a:p>
          <a:p>
            <a:r>
              <a:rPr lang="en-GB" sz="1600" dirty="0"/>
              <a:t>B-Use of 4 strand structure</a:t>
            </a:r>
          </a:p>
          <a:p>
            <a:r>
              <a:rPr lang="en-GB" sz="1600" dirty="0"/>
              <a:t>C-Use a range of key terminology. </a:t>
            </a:r>
          </a:p>
          <a:p>
            <a:r>
              <a:rPr lang="en-GB" sz="1600" dirty="0"/>
              <a:t>D-Understanding of a variety of theatrical elements.  </a:t>
            </a:r>
          </a:p>
          <a:p>
            <a:r>
              <a:rPr lang="en-GB" sz="1600" dirty="0"/>
              <a:t>E-Be able to write about successes or failures in a reflective way</a:t>
            </a:r>
          </a:p>
        </p:txBody>
      </p:sp>
      <p:sp>
        <p:nvSpPr>
          <p:cNvPr id="9" name="TextBox 8"/>
          <p:cNvSpPr txBox="1"/>
          <p:nvPr/>
        </p:nvSpPr>
        <p:spPr>
          <a:xfrm>
            <a:off x="162790" y="4627850"/>
            <a:ext cx="3771900" cy="1877437"/>
          </a:xfrm>
          <a:prstGeom prst="rect">
            <a:avLst/>
          </a:prstGeom>
          <a:solidFill>
            <a:schemeClr val="accent5">
              <a:lumMod val="40000"/>
              <a:lumOff val="60000"/>
            </a:schemeClr>
          </a:solidFill>
          <a:ln>
            <a:solidFill>
              <a:schemeClr val="tx1"/>
            </a:solidFill>
          </a:ln>
        </p:spPr>
        <p:txBody>
          <a:bodyPr wrap="square" rtlCol="0">
            <a:spAutoFit/>
          </a:bodyPr>
          <a:lstStyle/>
          <a:p>
            <a:r>
              <a:rPr lang="en-GB" b="1" dirty="0"/>
              <a:t>Creating: </a:t>
            </a:r>
          </a:p>
          <a:p>
            <a:r>
              <a:rPr lang="en-GB" sz="1600" dirty="0"/>
              <a:t>This may involve research into how the piece is created and the stimuli explored as to how the piece began.  If peer work the process of devising and creating will be known.  </a:t>
            </a:r>
          </a:p>
          <a:p>
            <a:endParaRPr lang="en-GB" dirty="0"/>
          </a:p>
        </p:txBody>
      </p:sp>
      <p:sp>
        <p:nvSpPr>
          <p:cNvPr id="10" name="TextBox 9"/>
          <p:cNvSpPr txBox="1"/>
          <p:nvPr/>
        </p:nvSpPr>
        <p:spPr>
          <a:xfrm>
            <a:off x="4150031" y="4627850"/>
            <a:ext cx="3879273" cy="2092881"/>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In this sense the performing forms the basis for the live theatre reflection to be written on.  Whether the live theatre be a professional production or that of peer’s work.  It is important for students to understand the way performance works and they must be able to pick this apart. </a:t>
            </a:r>
          </a:p>
        </p:txBody>
      </p:sp>
      <p:sp>
        <p:nvSpPr>
          <p:cNvPr id="11" name="TextBox 10"/>
          <p:cNvSpPr txBox="1"/>
          <p:nvPr/>
        </p:nvSpPr>
        <p:spPr>
          <a:xfrm>
            <a:off x="8270376" y="4627850"/>
            <a:ext cx="3619500" cy="2092881"/>
          </a:xfrm>
          <a:prstGeom prst="rect">
            <a:avLst/>
          </a:prstGeom>
          <a:solidFill>
            <a:srgbClr val="FF9999"/>
          </a:solidFill>
          <a:ln>
            <a:solidFill>
              <a:srgbClr val="C00000"/>
            </a:solidFill>
          </a:ln>
        </p:spPr>
        <p:txBody>
          <a:bodyPr wrap="square" rtlCol="0">
            <a:spAutoFit/>
          </a:bodyPr>
          <a:lstStyle/>
          <a:p>
            <a:r>
              <a:rPr lang="en-GB" b="1" dirty="0"/>
              <a:t>Responding:</a:t>
            </a:r>
          </a:p>
          <a:p>
            <a:r>
              <a:rPr lang="en-GB" sz="1600" dirty="0"/>
              <a:t>Reflecting upon what is seen in the live performance both verbally and written.  This will be done as a group, sharing ideas and as an individual.  The use of key terminology and following the structure is key.  A clear understanding of audience impact is imperative.</a:t>
            </a:r>
          </a:p>
        </p:txBody>
      </p:sp>
      <p:sp>
        <p:nvSpPr>
          <p:cNvPr id="12" name="TextBox 11"/>
          <p:cNvSpPr txBox="1"/>
          <p:nvPr/>
        </p:nvSpPr>
        <p:spPr>
          <a:xfrm>
            <a:off x="9378737" y="3660914"/>
            <a:ext cx="2587336" cy="892552"/>
          </a:xfrm>
          <a:prstGeom prst="rect">
            <a:avLst/>
          </a:prstGeom>
          <a:solidFill>
            <a:schemeClr val="accent5">
              <a:lumMod val="60000"/>
              <a:lumOff val="40000"/>
            </a:schemeClr>
          </a:solidFill>
          <a:ln>
            <a:solidFill>
              <a:schemeClr val="tx1"/>
            </a:solidFill>
          </a:ln>
        </p:spPr>
        <p:txBody>
          <a:bodyPr wrap="square" rtlCol="0">
            <a:spAutoFit/>
          </a:bodyPr>
          <a:lstStyle/>
          <a:p>
            <a:r>
              <a:rPr lang="en-GB" sz="1600" b="1" dirty="0"/>
              <a:t>Assessment: </a:t>
            </a:r>
          </a:p>
          <a:p>
            <a:r>
              <a:rPr lang="en-GB" sz="1200" dirty="0"/>
              <a:t>A written assessment, where students will follow a structure focusing on key terminology and reflection. </a:t>
            </a:r>
          </a:p>
        </p:txBody>
      </p:sp>
      <p:sp>
        <p:nvSpPr>
          <p:cNvPr id="14" name="TextBox 13"/>
          <p:cNvSpPr txBox="1"/>
          <p:nvPr/>
        </p:nvSpPr>
        <p:spPr>
          <a:xfrm>
            <a:off x="152794" y="3679271"/>
            <a:ext cx="4752109" cy="8617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How it fits in: </a:t>
            </a:r>
          </a:p>
          <a:p>
            <a:r>
              <a:rPr lang="en-GB" sz="1600" dirty="0"/>
              <a:t>At GCSE and A Level students must view and write about live theatre.</a:t>
            </a:r>
          </a:p>
        </p:txBody>
      </p:sp>
      <p:pic>
        <p:nvPicPr>
          <p:cNvPr id="13" name="Picture 12"/>
          <p:cNvPicPr>
            <a:picLocks noChangeAspect="1"/>
          </p:cNvPicPr>
          <p:nvPr/>
        </p:nvPicPr>
        <p:blipFill>
          <a:blip r:embed="rId2"/>
          <a:stretch>
            <a:fillRect/>
          </a:stretch>
        </p:blipFill>
        <p:spPr>
          <a:xfrm>
            <a:off x="257897" y="77877"/>
            <a:ext cx="1238250" cy="1200150"/>
          </a:xfrm>
          <a:prstGeom prst="rect">
            <a:avLst/>
          </a:prstGeom>
        </p:spPr>
      </p:pic>
      <p:sp>
        <p:nvSpPr>
          <p:cNvPr id="15" name="TextBox 14"/>
          <p:cNvSpPr txBox="1"/>
          <p:nvPr/>
        </p:nvSpPr>
        <p:spPr>
          <a:xfrm>
            <a:off x="5113118" y="2925218"/>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endParaRPr lang="en-GB" sz="1200" dirty="0"/>
          </a:p>
          <a:p>
            <a:r>
              <a:rPr lang="en-GB" sz="1200" dirty="0"/>
              <a:t>Watch a programme on TV with your child and try and evaluate the acting that you see,  What worked well and why?  Who was particularly good in a scene and what did they do with their voice or physicality to show this? Think about what impact this has on you as audience members. </a:t>
            </a:r>
          </a:p>
        </p:txBody>
      </p:sp>
    </p:spTree>
    <p:extLst>
      <p:ext uri="{BB962C8B-B14F-4D97-AF65-F5344CB8AC3E}">
        <p14:creationId xmlns:p14="http://schemas.microsoft.com/office/powerpoint/2010/main" val="2799112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4014</TotalTime>
  <Words>3907</Words>
  <Application>Microsoft Office PowerPoint</Application>
  <PresentationFormat>Widescreen</PresentationFormat>
  <Paragraphs>335</Paragraphs>
  <Slides>13</Slides>
  <Notes>0</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13</vt:i4>
      </vt:variant>
    </vt:vector>
  </HeadingPairs>
  <TitlesOfParts>
    <vt:vector size="22" baseType="lpstr">
      <vt:lpstr>Arial</vt:lpstr>
      <vt:lpstr>Arial Rounded MT Bold</vt:lpstr>
      <vt:lpstr>Calibri</vt:lpstr>
      <vt:lpstr>Calibri Light</vt:lpstr>
      <vt:lpstr>Symbol</vt:lpstr>
      <vt:lpstr>Times New Roman</vt:lpstr>
      <vt:lpstr>Office Theme</vt:lpstr>
      <vt:lpstr>1_Office Theme</vt:lpstr>
      <vt:lpstr>Document</vt:lpstr>
      <vt:lpstr>Year 8 Drama Curriculum Overview</vt:lpstr>
      <vt:lpstr>Drama Vision 2022 onwards…</vt:lpstr>
      <vt:lpstr>PowerPoint Presentation</vt:lpstr>
      <vt:lpstr>PowerPoint Presentation</vt:lpstr>
      <vt:lpstr>PowerPoint Presentation</vt:lpstr>
      <vt:lpstr>Assessment In Drama at KS3</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 J Pelleymounter</dc:creator>
  <cp:lastModifiedBy>Thomas Oneill</cp:lastModifiedBy>
  <cp:revision>104</cp:revision>
  <dcterms:created xsi:type="dcterms:W3CDTF">2022-05-03T04:28:28Z</dcterms:created>
  <dcterms:modified xsi:type="dcterms:W3CDTF">2023-10-06T09:00:28Z</dcterms:modified>
</cp:coreProperties>
</file>