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44" r:id="rId5"/>
  </p:sldMasterIdLst>
  <p:sldIdLst>
    <p:sldId id="270" r:id="rId6"/>
    <p:sldId id="268" r:id="rId7"/>
    <p:sldId id="282" r:id="rId8"/>
    <p:sldId id="266" r:id="rId9"/>
    <p:sldId id="265" r:id="rId10"/>
    <p:sldId id="271" r:id="rId11"/>
    <p:sldId id="281" r:id="rId12"/>
    <p:sldId id="277" r:id="rId13"/>
    <p:sldId id="280" r:id="rId14"/>
    <p:sldId id="275" r:id="rId15"/>
    <p:sldId id="278" r:id="rId16"/>
    <p:sldId id="257" r:id="rId17"/>
    <p:sldId id="258" r:id="rId18"/>
    <p:sldId id="25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CCFF99"/>
    <a:srgbClr val="FFFFCC"/>
    <a:srgbClr val="CCFFFF"/>
    <a:srgbClr val="CCFFCC"/>
    <a:srgbClr val="FFCCCC"/>
    <a:srgbClr val="CCECFF"/>
    <a:srgbClr val="FF9999"/>
    <a:srgbClr val="FFCC99"/>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807069-0587-41AF-8255-D005F8DF03BA}" v="2" dt="2023-10-06T08:55:38.2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69" d="100"/>
          <a:sy n="69"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512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94994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38910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4104099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96516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400074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79817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864551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55386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16704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22967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87398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19401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837380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4246860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67747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476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369024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3710993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9637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9717648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73812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a:p>
        </p:txBody>
      </p:sp>
    </p:spTree>
    <p:extLst>
      <p:ext uri="{BB962C8B-B14F-4D97-AF65-F5344CB8AC3E}">
        <p14:creationId xmlns:p14="http://schemas.microsoft.com/office/powerpoint/2010/main" val="334345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dirty="0"/>
          </a:p>
        </p:txBody>
      </p:sp>
    </p:spTree>
    <p:extLst>
      <p:ext uri="{BB962C8B-B14F-4D97-AF65-F5344CB8AC3E}">
        <p14:creationId xmlns:p14="http://schemas.microsoft.com/office/powerpoint/2010/main" val="391796047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A Level Drama  &amp; Theatre Curriculum Overview (Edexcel/Pearson)</a:t>
            </a:r>
          </a:p>
        </p:txBody>
      </p:sp>
      <p:pic>
        <p:nvPicPr>
          <p:cNvPr id="4" name="Content Placeholder 3"/>
          <p:cNvPicPr>
            <a:picLocks noGrp="1" noChangeAspect="1"/>
          </p:cNvPicPr>
          <p:nvPr>
            <p:ph idx="1"/>
          </p:nvPr>
        </p:nvPicPr>
        <p:blipFill>
          <a:blip r:embed="rId2"/>
          <a:stretch>
            <a:fillRect/>
          </a:stretch>
        </p:blipFill>
        <p:spPr>
          <a:xfrm>
            <a:off x="4379682" y="2028497"/>
            <a:ext cx="3145725" cy="3048934"/>
          </a:xfrm>
          <a:prstGeom prst="rect">
            <a:avLst/>
          </a:prstGeom>
        </p:spPr>
      </p:pic>
    </p:spTree>
    <p:extLst>
      <p:ext uri="{BB962C8B-B14F-4D97-AF65-F5344CB8AC3E}">
        <p14:creationId xmlns:p14="http://schemas.microsoft.com/office/powerpoint/2010/main" val="1727076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433" y="365126"/>
            <a:ext cx="10808367" cy="934286"/>
          </a:xfrm>
        </p:spPr>
        <p:txBody>
          <a:bodyPr/>
          <a:lstStyle/>
          <a:p>
            <a:r>
              <a:rPr lang="en-GB" dirty="0">
                <a:latin typeface="Arial Rounded MT Bold" panose="020F0704030504030204" pitchFamily="34" charset="0"/>
              </a:rPr>
              <a:t>Drama Vision 2022 onwards…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18491952"/>
              </p:ext>
            </p:extLst>
          </p:nvPr>
        </p:nvGraphicFramePr>
        <p:xfrm>
          <a:off x="424247" y="1299412"/>
          <a:ext cx="11275666" cy="4859018"/>
        </p:xfrm>
        <a:graphic>
          <a:graphicData uri="http://schemas.openxmlformats.org/drawingml/2006/table">
            <a:tbl>
              <a:tblPr firstRow="1" firstCol="1" bandRow="1">
                <a:tableStyleId>{5C22544A-7EE6-4342-B048-85BDC9FD1C3A}</a:tableStyleId>
              </a:tblPr>
              <a:tblGrid>
                <a:gridCol w="11275666">
                  <a:extLst>
                    <a:ext uri="{9D8B030D-6E8A-4147-A177-3AD203B41FA5}">
                      <a16:colId xmlns:a16="http://schemas.microsoft.com/office/drawing/2014/main" val="1125297931"/>
                    </a:ext>
                  </a:extLst>
                </a:gridCol>
              </a:tblGrid>
              <a:tr h="4859018">
                <a:tc>
                  <a:txBody>
                    <a:bodyPr/>
                    <a:lstStyle/>
                    <a:p>
                      <a:r>
                        <a:rPr lang="en-GB" sz="1800" b="1" kern="1200" dirty="0">
                          <a:solidFill>
                            <a:schemeClr val="lt1"/>
                          </a:solidFill>
                          <a:effectLst/>
                          <a:latin typeface="+mn-lt"/>
                          <a:ea typeface="+mn-ea"/>
                          <a:cs typeface="+mn-cs"/>
                        </a:rPr>
                        <a:t> </a:t>
                      </a:r>
                    </a:p>
                    <a:p>
                      <a:r>
                        <a:rPr lang="en-GB" sz="1800" b="0" kern="1200" dirty="0">
                          <a:solidFill>
                            <a:schemeClr val="tx1"/>
                          </a:solidFill>
                          <a:effectLst/>
                          <a:latin typeface="+mn-lt"/>
                          <a:ea typeface="+mn-ea"/>
                          <a:cs typeface="+mn-cs"/>
                        </a:rPr>
                        <a:t>In the Drama department we aim to celebrate the diversity of our students at Huntington School. We are an all-inclusive department who embraces every individual’s unique starting point.  Our curriculum, teaching strategies and extra-curricular opportunities are bespoke to support each individual student on their journey through Drama. </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We recognise that Drama is a subject in its own right but also is a fantastic tool to explore a vast variety of cross curricular/life skills.  We ensure our curriculum is rigorous in the study of the theory of theatre. We embed subject specific vocabulary and aim to excite students about practitioners, genres and theatre history.  We aim to build individual’s confidence, develop essential life skills and form mature working relationships so that they have the skills to overcome problems.  We aim to inspire creativity where students are challenged in a safe environment where they develop into independent learners and leaders.  Enjoyment and appreciation of the Arts is key through engagement with students and parents.</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In Drama our students become performers, directors, theatre makers, leaders, researchers, deep thinkers and solution focused individuals. We strive for self-discipline and control of rigorously rehearsed and refined skills. Team work is key to a healthy working environment where we encourage and support all learners to be the best they can be.  </a:t>
                      </a:r>
                    </a:p>
                    <a:p>
                      <a:pPr>
                        <a:spcAft>
                          <a:spcPts val="0"/>
                        </a:spcAft>
                      </a:pPr>
                      <a:endParaRPr lang="en-GB" sz="160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628458262"/>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65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rotWithShape="1">
          <a:blip r:embed="rId2"/>
          <a:srcRect l="19779" t="18419" r="20970" b="12396"/>
          <a:stretch/>
        </p:blipFill>
        <p:spPr>
          <a:xfrm>
            <a:off x="182880" y="171348"/>
            <a:ext cx="11887200" cy="6579972"/>
          </a:xfrm>
          <a:prstGeom prst="rect">
            <a:avLst/>
          </a:prstGeom>
        </p:spPr>
      </p:pic>
    </p:spTree>
    <p:extLst>
      <p:ext uri="{BB962C8B-B14F-4D97-AF65-F5344CB8AC3E}">
        <p14:creationId xmlns:p14="http://schemas.microsoft.com/office/powerpoint/2010/main" val="511411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33952" y="509859"/>
            <a:ext cx="5953988" cy="4216539"/>
          </a:xfrm>
          <a:prstGeom prst="rect">
            <a:avLst/>
          </a:prstGeom>
          <a:solidFill>
            <a:schemeClr val="accent1">
              <a:lumMod val="40000"/>
              <a:lumOff val="60000"/>
            </a:schemeClr>
          </a:solidFill>
          <a:ln>
            <a:solidFill>
              <a:schemeClr val="tx2"/>
            </a:solidFill>
          </a:ln>
        </p:spPr>
        <p:txBody>
          <a:bodyPr wrap="square" rtlCol="0">
            <a:spAutoFit/>
          </a:bodyPr>
          <a:lstStyle/>
          <a:p>
            <a:r>
              <a:rPr lang="en-GB" b="1" dirty="0"/>
              <a:t>How can I support my child in Drama, as a parent/carer?</a:t>
            </a:r>
          </a:p>
          <a:p>
            <a:endParaRPr lang="en-GB" b="1" dirty="0"/>
          </a:p>
          <a:p>
            <a:r>
              <a:rPr lang="en-GB" dirty="0"/>
              <a:t>Just speaking to your child about their lessons and encouraging them to discuss topics at home will help.  In terms of building confidence, the more rehearsal and show back they can do at home the better.  If they are writing scripts helping them come up with creative ideas and encouraging them to use the correct format, spelling and punctuation etc.  Going over line learning and testing your child on their lines is helpful. Helping them source props and costumes to enhance performances is a valid support.  Seeing live theatre is an excellent way that students can see how the profession works.  Encouraging practice questions and timed essay writing for the written exam.  </a:t>
            </a:r>
          </a:p>
          <a:p>
            <a:endParaRPr lang="en-GB" sz="1600" b="1" dirty="0"/>
          </a:p>
        </p:txBody>
      </p:sp>
      <p:sp>
        <p:nvSpPr>
          <p:cNvPr id="6" name="Rectangle 5"/>
          <p:cNvSpPr/>
          <p:nvPr/>
        </p:nvSpPr>
        <p:spPr>
          <a:xfrm>
            <a:off x="319224" y="509859"/>
            <a:ext cx="5447211" cy="5755422"/>
          </a:xfrm>
          <a:prstGeom prst="rect">
            <a:avLst/>
          </a:prstGeom>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a:spAutoFit/>
          </a:bodyPr>
          <a:lstStyle/>
          <a:p>
            <a:pPr lvl="0"/>
            <a:r>
              <a:rPr lang="en-GB" b="1" dirty="0">
                <a:solidFill>
                  <a:prstClr val="black"/>
                </a:solidFill>
              </a:rPr>
              <a:t>Truly Great Teaching in Drama</a:t>
            </a:r>
          </a:p>
          <a:p>
            <a:pPr marL="342900" lvl="0" indent="-342900">
              <a:buFont typeface="Symbol" panose="05050102010706020507" pitchFamily="18" charset="2"/>
              <a:buChar char=""/>
            </a:pPr>
            <a:r>
              <a:rPr lang="en-GB" sz="1400" dirty="0">
                <a:solidFill>
                  <a:prstClr val="black"/>
                </a:solidFill>
              </a:rPr>
              <a:t>We have High expectations for ALL students, empowering each individual to be best they can be regardless of background.</a:t>
            </a:r>
          </a:p>
          <a:p>
            <a:pPr marL="342900" lvl="0" indent="-342900">
              <a:buFont typeface="Symbol" panose="05050102010706020507" pitchFamily="18" charset="2"/>
              <a:buChar char=""/>
            </a:pPr>
            <a:r>
              <a:rPr lang="en-US" sz="1400" dirty="0">
                <a:solidFill>
                  <a:prstClr val="black"/>
                </a:solidFill>
              </a:rPr>
              <a:t>We know every student as an individual so that we can nurture and support them on their journey in Drama. We create a safe space to enable all students to be brave, take risks and grow in confidence.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We link Drama with ‘Life Skills’ and the real world. Promoting  teamwork, problem solving, effective communication, confidence, resilience and curiosity </a:t>
            </a:r>
          </a:p>
          <a:p>
            <a:pPr marL="342900" lvl="0" indent="-342900">
              <a:buFont typeface="Symbol" panose="05050102010706020507" pitchFamily="18" charset="2"/>
              <a:buChar char=""/>
            </a:pPr>
            <a:r>
              <a:rPr lang="en-US" sz="1400" dirty="0">
                <a:solidFill>
                  <a:prstClr val="black"/>
                </a:solidFill>
              </a:rPr>
              <a:t>We make ourselves vulnerable, sharing relevant life experiences, pushing beyond our own comfort zone in performance and being open to share emotions. This sets an example as role models of Drama practitioners to empower students to do the same.</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ensure that we have up to date and accurate subject knowledge. We understand the literacy demands of our subject. We strive to embed our unique vocabulary and metacognitive thinking into our lessons so that students aspire to think, write and perform like Drama practitioners. </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instill a drive and passion for students to be intrinsically motivated by broadening their opportunities to experience a wide range of theatre, past present and future.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 We promote  independent learning and ownership of their work. As Drama practitioners we continue to learn, putting on many hats as historians, researchers, designers, theatre technicians, directors and actors.</a:t>
            </a:r>
            <a:endParaRPr lang="en-GB" sz="1400" dirty="0">
              <a:solidFill>
                <a:prstClr val="black"/>
              </a:solidFill>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638018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7134" y="966507"/>
            <a:ext cx="10709440" cy="954107"/>
          </a:xfrm>
          <a:prstGeom prst="rect">
            <a:avLst/>
          </a:prstGeom>
          <a:solidFill>
            <a:schemeClr val="accent1">
              <a:lumMod val="20000"/>
              <a:lumOff val="80000"/>
            </a:schemeClr>
          </a:solidFill>
          <a:ln w="9525">
            <a:solidFill>
              <a:schemeClr val="accent1">
                <a:lumMod val="75000"/>
              </a:schemeClr>
            </a:solidFill>
          </a:ln>
        </p:spPr>
        <p:txBody>
          <a:bodyPr wrap="square">
            <a:spAutoFit/>
          </a:bodyPr>
          <a:lstStyle/>
          <a:p>
            <a:r>
              <a:rPr lang="en-GB" sz="1400" dirty="0"/>
              <a:t>Drama involves working alone or with others to shape ideas into actions and exploring the conventions, resources and techniques, with increasing confidence. Creating drama includes discussion, research, questioning, thinking, sharing ideas and experimenting with different techniques to deepen the understanding of texts and situations. Creativity in drama is imaginative, linguistic and physical. The realisation of ideas and the interpretation of texts involve the selective use of verbal and visual expression to create and convey meanings in an active way.</a:t>
            </a:r>
          </a:p>
        </p:txBody>
      </p:sp>
      <p:sp>
        <p:nvSpPr>
          <p:cNvPr id="6" name="Rectangle 5"/>
          <p:cNvSpPr/>
          <p:nvPr/>
        </p:nvSpPr>
        <p:spPr>
          <a:xfrm>
            <a:off x="627727" y="2876193"/>
            <a:ext cx="10709440" cy="1384995"/>
          </a:xfrm>
          <a:prstGeom prst="rect">
            <a:avLst/>
          </a:prstGeom>
          <a:solidFill>
            <a:srgbClr val="FFFFCC"/>
          </a:solidFill>
          <a:ln w="9525">
            <a:solidFill>
              <a:srgbClr val="FFC000"/>
            </a:solidFill>
          </a:ln>
        </p:spPr>
        <p:txBody>
          <a:bodyPr wrap="square">
            <a:spAutoFit/>
          </a:bodyPr>
          <a:lstStyle/>
          <a:p>
            <a:r>
              <a:rPr lang="en-GB" sz="1400" dirty="0"/>
              <a:t>Within the context of educational drama ‘performing’ does not necessarily mean taking part in a public performance. Performing refers to the work of a class, group or individual exploring, preparing and sharing ideas through enactment. Pupils may be seen as performing when occupying the dual roles of actor and spectator by commenting on dramatic moments to which they are contributing. Key aspects of performance are:  sustaining a role or roles using particular performance styles;  giving a coherent interpretation of a role; communicating with an audience using voice, gesture, movement, timing and space; creating a dramatic atmosphere using appropriate lighting, sound and design; working cooperatively with others.</a:t>
            </a:r>
          </a:p>
        </p:txBody>
      </p:sp>
      <p:sp>
        <p:nvSpPr>
          <p:cNvPr id="7" name="Rectangle 6"/>
          <p:cNvSpPr/>
          <p:nvPr/>
        </p:nvSpPr>
        <p:spPr>
          <a:xfrm>
            <a:off x="657120" y="5214601"/>
            <a:ext cx="10631813" cy="1169551"/>
          </a:xfrm>
          <a:prstGeom prst="rect">
            <a:avLst/>
          </a:prstGeom>
          <a:solidFill>
            <a:srgbClr val="FFCCCC"/>
          </a:solidFill>
          <a:ln w="12700">
            <a:solidFill>
              <a:srgbClr val="FF0000"/>
            </a:solidFill>
          </a:ln>
        </p:spPr>
        <p:txBody>
          <a:bodyPr wrap="square">
            <a:spAutoFit/>
          </a:bodyPr>
          <a:lstStyle/>
          <a:p>
            <a:r>
              <a:rPr lang="en-GB" sz="1400" dirty="0"/>
              <a:t>Responding to drama involves pupils in reflecting on their own experience of drama. They also need to express their understanding of what the drama is saying and how it is saying it through dramatic conventions and techniques. Responses can be emotional or intellectual, individual or shared, spoken or written. During a planned sequence of lessons pupils should be deepening their critical thinking both in and outside the drama. Whether relating to the experience of performing or of seeing a performance, pupils can respond to content, form, character, language, symbolism or impact, and can do so with increasingly analytical insight, using appropriate subject-specific terminology.</a:t>
            </a:r>
          </a:p>
        </p:txBody>
      </p:sp>
      <p:sp>
        <p:nvSpPr>
          <p:cNvPr id="2" name="TextBox 1"/>
          <p:cNvSpPr txBox="1"/>
          <p:nvPr/>
        </p:nvSpPr>
        <p:spPr>
          <a:xfrm>
            <a:off x="647134" y="539357"/>
            <a:ext cx="10709440" cy="369332"/>
          </a:xfrm>
          <a:prstGeom prst="rect">
            <a:avLst/>
          </a:prstGeom>
          <a:solidFill>
            <a:schemeClr val="accent1"/>
          </a:solidFill>
        </p:spPr>
        <p:txBody>
          <a:bodyPr wrap="square" rtlCol="0">
            <a:spAutoFit/>
          </a:bodyPr>
          <a:lstStyle/>
          <a:p>
            <a:r>
              <a:rPr lang="en-GB" b="1" dirty="0"/>
              <a:t>Creating</a:t>
            </a:r>
            <a:r>
              <a:rPr lang="en-GB" dirty="0"/>
              <a:t> </a:t>
            </a:r>
          </a:p>
        </p:txBody>
      </p:sp>
      <p:sp>
        <p:nvSpPr>
          <p:cNvPr id="3" name="TextBox 2"/>
          <p:cNvSpPr txBox="1"/>
          <p:nvPr/>
        </p:nvSpPr>
        <p:spPr>
          <a:xfrm>
            <a:off x="647134" y="2449043"/>
            <a:ext cx="10690033" cy="369332"/>
          </a:xfrm>
          <a:prstGeom prst="rect">
            <a:avLst/>
          </a:prstGeom>
          <a:solidFill>
            <a:schemeClr val="accent4"/>
          </a:solidFill>
        </p:spPr>
        <p:txBody>
          <a:bodyPr wrap="square" rtlCol="0">
            <a:spAutoFit/>
          </a:bodyPr>
          <a:lstStyle/>
          <a:p>
            <a:r>
              <a:rPr lang="en-GB" b="1" dirty="0"/>
              <a:t>Performing</a:t>
            </a:r>
            <a:r>
              <a:rPr lang="en-GB" dirty="0"/>
              <a:t> </a:t>
            </a:r>
          </a:p>
        </p:txBody>
      </p:sp>
      <p:sp>
        <p:nvSpPr>
          <p:cNvPr id="4" name="TextBox 3"/>
          <p:cNvSpPr txBox="1"/>
          <p:nvPr/>
        </p:nvSpPr>
        <p:spPr>
          <a:xfrm>
            <a:off x="647134" y="4755682"/>
            <a:ext cx="10631813" cy="369332"/>
          </a:xfrm>
          <a:prstGeom prst="rect">
            <a:avLst/>
          </a:prstGeom>
          <a:solidFill>
            <a:srgbClr val="FF7C80"/>
          </a:solidFill>
        </p:spPr>
        <p:txBody>
          <a:bodyPr wrap="square" rtlCol="0">
            <a:spAutoFit/>
          </a:bodyPr>
          <a:lstStyle/>
          <a:p>
            <a:r>
              <a:rPr lang="en-GB" b="1" dirty="0"/>
              <a:t>Responding</a:t>
            </a:r>
            <a:r>
              <a:rPr lang="en-GB" dirty="0"/>
              <a:t> </a:t>
            </a:r>
          </a:p>
        </p:txBody>
      </p:sp>
    </p:spTree>
    <p:extLst>
      <p:ext uri="{BB962C8B-B14F-4D97-AF65-F5344CB8AC3E}">
        <p14:creationId xmlns:p14="http://schemas.microsoft.com/office/powerpoint/2010/main" val="1501203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82881" y="849670"/>
            <a:ext cx="11900262" cy="5801588"/>
          </a:xfrm>
          <a:prstGeom prst="rect">
            <a:avLst/>
          </a:prstGeom>
          <a:solidFill>
            <a:srgbClr val="FFFFCC"/>
          </a:solidFill>
          <a:ln>
            <a:solidFill>
              <a:srgbClr val="002060"/>
            </a:solidFill>
          </a:ln>
        </p:spPr>
        <p:txBody>
          <a:bodyPr wrap="square" rtlCol="0">
            <a:spAutoFit/>
          </a:bodyPr>
          <a:lstStyle/>
          <a:p>
            <a:r>
              <a:rPr lang="en-GB" sz="1400" b="1" dirty="0"/>
              <a:t>Feedback Policy:</a:t>
            </a:r>
          </a:p>
          <a:p>
            <a:r>
              <a:rPr lang="en-GB" sz="1200" dirty="0"/>
              <a:t>A Level -Drama and Theatre- Edexcel This A level follows a linear structure and is made up of 3 components. The summative assessment of Components 2 and 3 take place in year 13. Component 1 will be completed at the end of year 12.  </a:t>
            </a:r>
          </a:p>
          <a:p>
            <a:r>
              <a:rPr lang="en-GB" sz="1200" b="1" dirty="0"/>
              <a:t>Component 1</a:t>
            </a:r>
            <a:r>
              <a:rPr lang="en-GB" sz="1200" dirty="0"/>
              <a:t> </a:t>
            </a:r>
          </a:p>
          <a:p>
            <a:r>
              <a:rPr lang="en-GB" sz="1200" dirty="0"/>
              <a:t>* This is a practical coursework based unit. It is internally assessed and externally moderated. </a:t>
            </a:r>
          </a:p>
          <a:p>
            <a:r>
              <a:rPr lang="en-GB" sz="1200" dirty="0"/>
              <a:t>The written portfolio will receive one formal written and verbal feedback of the Portfolio’s penultimate draft as per requirement of the specification.</a:t>
            </a:r>
          </a:p>
          <a:p>
            <a:r>
              <a:rPr lang="en-GB" sz="1200" dirty="0"/>
              <a:t> * Regular peer and self-evaluation feedback will be part of the lessons. </a:t>
            </a:r>
          </a:p>
          <a:p>
            <a:r>
              <a:rPr lang="en-GB" sz="1200" dirty="0"/>
              <a:t>*Drama staff will support the students through the devising process but not direct the piece. </a:t>
            </a:r>
          </a:p>
          <a:p>
            <a:r>
              <a:rPr lang="en-GB" sz="1200" dirty="0"/>
              <a:t>*At least one ‘Scratch’ performance will be delivered per performance to gain feedback from audience members prior to the exam. </a:t>
            </a:r>
          </a:p>
          <a:p>
            <a:r>
              <a:rPr lang="en-GB" sz="1200" dirty="0"/>
              <a:t>*A mock Portfolio will be completed at the start of year 12. During this time regular written following SWANS or ‘Stars and Wishes” and verbal feedback for guidance will be given. </a:t>
            </a:r>
          </a:p>
          <a:p>
            <a:r>
              <a:rPr lang="en-GB" sz="1200" dirty="0"/>
              <a:t>A minimum monthly Log book checks will be conducted by Drama staff with “Stars and Wishes’ or ‘SWANS’ feedback to help the students to progress. </a:t>
            </a:r>
          </a:p>
          <a:p>
            <a:r>
              <a:rPr lang="en-GB" sz="1200" b="1" dirty="0"/>
              <a:t>Component 2</a:t>
            </a:r>
          </a:p>
          <a:p>
            <a:r>
              <a:rPr lang="en-GB" sz="1200" dirty="0"/>
              <a:t>At some stage in the year students will take a Drama written exam. This will test the understanding of key Drama terminology and the skill of analysing their own and others’ performance. Students will be given a final level of progress for the year. This will be based on both the written exam mark and an average of the practical performances marks completed over the 3 terms. Calculation of marks may need amending due to student absence due to pandemic-lockdown etc. accordingly to the EL. Work may be submitted by hand or on teams.</a:t>
            </a:r>
          </a:p>
          <a:p>
            <a:r>
              <a:rPr lang="en-GB" sz="1200" dirty="0"/>
              <a:t>*Mock assessments (2 practical mocks and 1 written) and final coursework assessment marks will be recorded on SIMs. </a:t>
            </a:r>
          </a:p>
          <a:p>
            <a:r>
              <a:rPr lang="en-GB" sz="1200" dirty="0"/>
              <a:t>Written teacher feedback will be in purple pen, students will write in blue or black unless that are responding to corrections or feedback with which it should then be done in green pen. (Students are given time within lessons to do this). Unless on TEAMS and feedback is typed. </a:t>
            </a:r>
          </a:p>
          <a:p>
            <a:r>
              <a:rPr lang="en-GB" sz="1200" dirty="0"/>
              <a:t>*This is externally assessed by a visiting examiner in the final year of the course.  </a:t>
            </a:r>
          </a:p>
          <a:p>
            <a:r>
              <a:rPr lang="en-GB" sz="1200" dirty="0"/>
              <a:t>* Staff will provide regular formative and summative verbal and written feedback throughout this component. </a:t>
            </a:r>
          </a:p>
          <a:p>
            <a:r>
              <a:rPr lang="en-GB" sz="1200" dirty="0"/>
              <a:t>*Drama staff will Direct the Group Performance and support the students in their Monologue/Duologue work but not Direct the piece. </a:t>
            </a:r>
          </a:p>
          <a:p>
            <a:r>
              <a:rPr lang="en-GB" sz="1200" dirty="0"/>
              <a:t>*Peer and self-feedback are a regular part of the lessons. </a:t>
            </a:r>
          </a:p>
          <a:p>
            <a:r>
              <a:rPr lang="en-GB" sz="1200" dirty="0"/>
              <a:t>*Filming the performance work will be used as a resource to help to support this. </a:t>
            </a:r>
          </a:p>
          <a:p>
            <a:r>
              <a:rPr lang="en-GB" sz="1200" dirty="0"/>
              <a:t>* A minimum of one ‘Scratch’ performance prior to the exam will be conducted in order to provide audience and staff feedback for the students to make progress.</a:t>
            </a:r>
          </a:p>
          <a:p>
            <a:r>
              <a:rPr lang="en-GB" sz="1200" b="1" dirty="0"/>
              <a:t> Component 3 </a:t>
            </a:r>
          </a:p>
          <a:p>
            <a:r>
              <a:rPr lang="en-GB" sz="1200" dirty="0"/>
              <a:t>*This is the written exam paper that takes place in the final year of the course. It is externally marked. </a:t>
            </a:r>
          </a:p>
          <a:p>
            <a:r>
              <a:rPr lang="en-GB" sz="1200" dirty="0"/>
              <a:t>*Regular one-to-one verbal and detailed written feedback is given to students for extended learning and independent study tasks throughout this part of the course. </a:t>
            </a:r>
          </a:p>
          <a:p>
            <a:r>
              <a:rPr lang="en-GB" sz="1200" dirty="0"/>
              <a:t>*Detailed written and verbal feedback is given for responses to mock examination questions. </a:t>
            </a:r>
          </a:p>
          <a:p>
            <a:r>
              <a:rPr lang="en-GB" sz="1200" dirty="0"/>
              <a:t>*The whole school marking policy is followed when marking the work. </a:t>
            </a:r>
          </a:p>
          <a:p>
            <a:r>
              <a:rPr lang="en-GB" sz="1200" dirty="0"/>
              <a:t>* Clear ‘Stars and Wishes’ or SWANS as feedback will be used when marking this work. Feedback may be submitted on TEAMS online or by hand and written.</a:t>
            </a:r>
          </a:p>
          <a:p>
            <a:endParaRPr lang="en-GB" sz="900" b="1" dirty="0"/>
          </a:p>
        </p:txBody>
      </p:sp>
      <p:sp>
        <p:nvSpPr>
          <p:cNvPr id="9" name="Title 1"/>
          <p:cNvSpPr>
            <a:spLocks noGrp="1"/>
          </p:cNvSpPr>
          <p:nvPr>
            <p:ph type="title"/>
          </p:nvPr>
        </p:nvSpPr>
        <p:spPr>
          <a:xfrm>
            <a:off x="875212" y="169817"/>
            <a:ext cx="10515600" cy="679853"/>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pPr algn="ctr"/>
            <a:r>
              <a:rPr lang="en-GB" b="1" dirty="0">
                <a:latin typeface="+mn-lt"/>
                <a:ea typeface="Adobe Myungjo Std M" panose="02020600000000000000" pitchFamily="18" charset="-128"/>
              </a:rPr>
              <a:t>Drama and Theatre at A level: Feedback </a:t>
            </a:r>
          </a:p>
        </p:txBody>
      </p:sp>
    </p:spTree>
    <p:extLst>
      <p:ext uri="{BB962C8B-B14F-4D97-AF65-F5344CB8AC3E}">
        <p14:creationId xmlns:p14="http://schemas.microsoft.com/office/powerpoint/2010/main" val="2718023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75212" y="169817"/>
            <a:ext cx="10515600" cy="679853"/>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pPr algn="ctr"/>
            <a:r>
              <a:rPr lang="en-GB" b="1" dirty="0">
                <a:latin typeface="+mn-lt"/>
                <a:ea typeface="Adobe Myungjo Std M" panose="02020600000000000000" pitchFamily="18" charset="-128"/>
              </a:rPr>
              <a:t>Drama and Theatre at A level: Homework</a:t>
            </a:r>
          </a:p>
        </p:txBody>
      </p:sp>
      <p:sp>
        <p:nvSpPr>
          <p:cNvPr id="6" name="TextBox 5"/>
          <p:cNvSpPr txBox="1"/>
          <p:nvPr/>
        </p:nvSpPr>
        <p:spPr>
          <a:xfrm>
            <a:off x="313508" y="1079107"/>
            <a:ext cx="11416937" cy="3385542"/>
          </a:xfrm>
          <a:prstGeom prst="rect">
            <a:avLst/>
          </a:prstGeom>
          <a:solidFill>
            <a:schemeClr val="accent6">
              <a:lumMod val="40000"/>
              <a:lumOff val="60000"/>
            </a:schemeClr>
          </a:solidFill>
          <a:ln>
            <a:solidFill>
              <a:schemeClr val="tx1"/>
            </a:solidFill>
          </a:ln>
        </p:spPr>
        <p:txBody>
          <a:bodyPr wrap="square" rtlCol="0">
            <a:spAutoFit/>
          </a:bodyPr>
          <a:lstStyle/>
          <a:p>
            <a:r>
              <a:rPr lang="en-GB" sz="1600" b="1" dirty="0"/>
              <a:t>Frequency: </a:t>
            </a:r>
            <a:r>
              <a:rPr lang="en-GB" sz="1600" dirty="0"/>
              <a:t>Homework tasks will be set on a weekly basis. </a:t>
            </a:r>
          </a:p>
          <a:p>
            <a:r>
              <a:rPr lang="en-GB" sz="1600" dirty="0"/>
              <a:t>Students will spend 1 hour per lesson on extended learning tasks. </a:t>
            </a:r>
          </a:p>
          <a:p>
            <a:r>
              <a:rPr lang="en-GB" sz="1600" dirty="0"/>
              <a:t>Teachers will be available at dedicated times to support students with coursework and practical tasks. </a:t>
            </a:r>
          </a:p>
          <a:p>
            <a:r>
              <a:rPr lang="en-GB" sz="1600" b="1" dirty="0"/>
              <a:t>Types of tasks: </a:t>
            </a:r>
            <a:r>
              <a:rPr lang="en-GB" sz="1600" dirty="0"/>
              <a:t>To embed key subject content in long term memory, e.g. the learning of lines for Drama and Theatre plays. </a:t>
            </a:r>
          </a:p>
          <a:p>
            <a:pPr marL="285750" indent="-285750">
              <a:buFont typeface="Arial" panose="020B0604020202020204" pitchFamily="34" charset="0"/>
              <a:buChar char="•"/>
            </a:pPr>
            <a:r>
              <a:rPr lang="en-GB" sz="1600" dirty="0"/>
              <a:t>Learning and revision for class tests and examinations e.g. cue cards, spider diagrams for essay structure and content. </a:t>
            </a:r>
          </a:p>
          <a:p>
            <a:pPr marL="285750" indent="-285750">
              <a:buFont typeface="Arial" panose="020B0604020202020204" pitchFamily="34" charset="0"/>
              <a:buChar char="•"/>
            </a:pPr>
            <a:r>
              <a:rPr lang="en-GB" sz="1600" dirty="0"/>
              <a:t>To prepare and answer questions based on subject content. </a:t>
            </a:r>
          </a:p>
          <a:p>
            <a:pPr marL="285750" indent="-285750">
              <a:buFont typeface="Arial" panose="020B0604020202020204" pitchFamily="34" charset="0"/>
              <a:buChar char="•"/>
            </a:pPr>
            <a:r>
              <a:rPr lang="en-GB" sz="1600" dirty="0"/>
              <a:t>Extend learning and reinforce key learning in class e.g. to practise examination questions. </a:t>
            </a:r>
          </a:p>
          <a:p>
            <a:pPr marL="285750" indent="-285750">
              <a:buFont typeface="Arial" panose="020B0604020202020204" pitchFamily="34" charset="0"/>
              <a:buChar char="•"/>
            </a:pPr>
            <a:r>
              <a:rPr lang="en-GB" sz="1600" dirty="0"/>
              <a:t>Research in preparation for future tasks e.g. contextual research of plays and time period-Shakespeare/Greek Theatre. </a:t>
            </a:r>
          </a:p>
          <a:p>
            <a:pPr marL="285750" indent="-285750">
              <a:buFont typeface="Arial" panose="020B0604020202020204" pitchFamily="34" charset="0"/>
              <a:buChar char="•"/>
            </a:pPr>
            <a:r>
              <a:rPr lang="en-GB" sz="1600" dirty="0"/>
              <a:t>Practise and develop skills e.g. physical and vocal skills. </a:t>
            </a:r>
          </a:p>
          <a:p>
            <a:pPr marL="285750" indent="-285750">
              <a:buFont typeface="Arial" panose="020B0604020202020204" pitchFamily="34" charset="0"/>
              <a:buChar char="•"/>
            </a:pPr>
            <a:r>
              <a:rPr lang="en-GB" sz="1600" dirty="0"/>
              <a:t>Completion of coursework tasks e.g. devised and scripted performance pieces, research skills, evaluation of practical tasks, etc.</a:t>
            </a:r>
          </a:p>
          <a:p>
            <a:pPr marL="285750" indent="-285750">
              <a:buFont typeface="Arial" panose="020B0604020202020204" pitchFamily="34" charset="0"/>
              <a:buChar char="•"/>
            </a:pPr>
            <a:r>
              <a:rPr lang="en-GB" sz="1600" dirty="0"/>
              <a:t>Extension of learning from the lesson e.g. questions related to key learning. </a:t>
            </a:r>
          </a:p>
          <a:p>
            <a:pPr marL="285750" indent="-285750">
              <a:buFont typeface="Arial" panose="020B0604020202020204" pitchFamily="34" charset="0"/>
              <a:buChar char="•"/>
            </a:pPr>
            <a:r>
              <a:rPr lang="en-GB" sz="1600" dirty="0"/>
              <a:t>Reading of literature to support the course.</a:t>
            </a:r>
          </a:p>
          <a:p>
            <a:pPr marL="285750" indent="-285750">
              <a:buFont typeface="Arial" panose="020B0604020202020204" pitchFamily="34" charset="0"/>
              <a:buChar char="•"/>
            </a:pPr>
            <a:r>
              <a:rPr lang="en-GB" sz="1600" dirty="0"/>
              <a:t>Timed essay questions.</a:t>
            </a:r>
          </a:p>
        </p:txBody>
      </p:sp>
      <p:sp>
        <p:nvSpPr>
          <p:cNvPr id="8" name="TextBox 7"/>
          <p:cNvSpPr txBox="1"/>
          <p:nvPr/>
        </p:nvSpPr>
        <p:spPr>
          <a:xfrm>
            <a:off x="313509" y="4694087"/>
            <a:ext cx="11416937" cy="2062103"/>
          </a:xfrm>
          <a:prstGeom prst="rect">
            <a:avLst/>
          </a:prstGeom>
          <a:solidFill>
            <a:schemeClr val="accent1">
              <a:lumMod val="40000"/>
              <a:lumOff val="60000"/>
            </a:schemeClr>
          </a:solidFill>
          <a:ln>
            <a:solidFill>
              <a:schemeClr val="tx1"/>
            </a:solidFill>
          </a:ln>
        </p:spPr>
        <p:txBody>
          <a:bodyPr wrap="square" rtlCol="0">
            <a:spAutoFit/>
          </a:bodyPr>
          <a:lstStyle/>
          <a:p>
            <a:r>
              <a:rPr lang="en-GB" sz="1600" b="1" dirty="0"/>
              <a:t>Strategies to support learners</a:t>
            </a:r>
          </a:p>
          <a:p>
            <a:pPr marL="285750" indent="-285750">
              <a:buFont typeface="Arial" panose="020B0604020202020204" pitchFamily="34" charset="0"/>
              <a:buChar char="•"/>
            </a:pPr>
            <a:r>
              <a:rPr lang="en-GB" sz="1600" dirty="0"/>
              <a:t>Check students understand the task, what is required and ensure the tasks are coherently recorded in students’ planners.</a:t>
            </a:r>
          </a:p>
          <a:p>
            <a:pPr marL="285750" indent="-285750">
              <a:buFont typeface="Arial" panose="020B0604020202020204" pitchFamily="34" charset="0"/>
              <a:buChar char="•"/>
            </a:pPr>
            <a:r>
              <a:rPr lang="en-GB" sz="1600" dirty="0"/>
              <a:t>Students to explain the task to the teacher/teaching assistant. Printed extended learning slips/practice questions produced for some students.</a:t>
            </a:r>
          </a:p>
          <a:p>
            <a:pPr marL="285750" indent="-285750">
              <a:buFont typeface="Arial" panose="020B0604020202020204" pitchFamily="34" charset="0"/>
              <a:buChar char="•"/>
            </a:pPr>
            <a:r>
              <a:rPr lang="en-GB" sz="1600" dirty="0"/>
              <a:t>Students encouraged to attend extended learning club for additional support.</a:t>
            </a:r>
          </a:p>
          <a:p>
            <a:pPr marL="285750" indent="-285750">
              <a:buFont typeface="Arial" panose="020B0604020202020204" pitchFamily="34" charset="0"/>
              <a:buChar char="•"/>
            </a:pPr>
            <a:r>
              <a:rPr lang="en-GB" sz="1600" dirty="0"/>
              <a:t>Scaffold extended learning tasks and portfolio work.</a:t>
            </a:r>
          </a:p>
          <a:p>
            <a:pPr marL="285750" indent="-285750">
              <a:buFont typeface="Arial" panose="020B0604020202020204" pitchFamily="34" charset="0"/>
              <a:buChar char="•"/>
            </a:pPr>
            <a:r>
              <a:rPr lang="en-GB" sz="1600" dirty="0"/>
              <a:t>MP3 recordings and players for line learning.</a:t>
            </a:r>
          </a:p>
          <a:p>
            <a:pPr marL="285750" indent="-285750">
              <a:buFont typeface="Arial" panose="020B0604020202020204" pitchFamily="34" charset="0"/>
              <a:buChar char="•"/>
            </a:pPr>
            <a:r>
              <a:rPr lang="en-GB" sz="1600" dirty="0"/>
              <a:t>Theatre trips funded</a:t>
            </a:r>
          </a:p>
        </p:txBody>
      </p:sp>
    </p:spTree>
    <p:extLst>
      <p:ext uri="{BB962C8B-B14F-4D97-AF65-F5344CB8AC3E}">
        <p14:creationId xmlns:p14="http://schemas.microsoft.com/office/powerpoint/2010/main" val="2566985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840" y="365126"/>
            <a:ext cx="10347960" cy="640714"/>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pPr algn="ctr"/>
            <a:r>
              <a:rPr lang="en-GB" b="1" dirty="0">
                <a:latin typeface="+mn-lt"/>
                <a:ea typeface="Adobe Myungjo Std M" panose="02020600000000000000" pitchFamily="18" charset="-128"/>
              </a:rPr>
              <a:t>Course Overview </a:t>
            </a:r>
          </a:p>
        </p:txBody>
      </p:sp>
      <p:pic>
        <p:nvPicPr>
          <p:cNvPr id="3" name="Picture 2"/>
          <p:cNvPicPr/>
          <p:nvPr/>
        </p:nvPicPr>
        <p:blipFill rotWithShape="1">
          <a:blip r:embed="rId2"/>
          <a:srcRect l="21106" t="14591" r="36849" b="4727"/>
          <a:stretch/>
        </p:blipFill>
        <p:spPr bwMode="auto">
          <a:xfrm>
            <a:off x="3122023" y="1005840"/>
            <a:ext cx="6415027" cy="58521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57296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53036"/>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b="1" dirty="0">
                <a:latin typeface="+mn-lt"/>
                <a:ea typeface="Adobe Myungjo Std M" panose="02020600000000000000" pitchFamily="18" charset="-128"/>
              </a:rPr>
              <a:t>Course Overview </a:t>
            </a:r>
          </a:p>
        </p:txBody>
      </p:sp>
      <p:sp>
        <p:nvSpPr>
          <p:cNvPr id="4" name="TextBox 3"/>
          <p:cNvSpPr txBox="1"/>
          <p:nvPr/>
        </p:nvSpPr>
        <p:spPr>
          <a:xfrm>
            <a:off x="130629" y="1413164"/>
            <a:ext cx="7825839" cy="4647426"/>
          </a:xfrm>
          <a:prstGeom prst="rect">
            <a:avLst/>
          </a:prstGeom>
          <a:noFill/>
          <a:ln w="28575">
            <a:solidFill>
              <a:srgbClr val="0070C0"/>
            </a:solidFill>
          </a:ln>
        </p:spPr>
        <p:txBody>
          <a:bodyPr wrap="square" rtlCol="0">
            <a:spAutoFit/>
          </a:bodyPr>
          <a:lstStyle/>
          <a:p>
            <a:r>
              <a:rPr lang="en-GB" b="1" dirty="0"/>
              <a:t>The aims and objectives of this qualification are to enable students to: </a:t>
            </a:r>
          </a:p>
          <a:p>
            <a:r>
              <a:rPr lang="en-GB" sz="1600" dirty="0"/>
              <a:t>● Develop and apply an informed, analytical framework for making, performing, interpreting and understanding drama and theatre </a:t>
            </a:r>
          </a:p>
          <a:p>
            <a:r>
              <a:rPr lang="en-GB" sz="1600" dirty="0"/>
              <a:t>● Understand the place of relevant theoretical research in informing the processes and practices involved in creating theatre and the place of practical exploration in informing theoretical knowledge of drama and theatre </a:t>
            </a:r>
          </a:p>
          <a:p>
            <a:r>
              <a:rPr lang="en-GB" sz="1600" dirty="0"/>
              <a:t>● Develop an understanding and appreciation of how the social, cultural and historical contexts of performance texts have influenced the development of drama and theatre </a:t>
            </a:r>
          </a:p>
          <a:p>
            <a:r>
              <a:rPr lang="en-GB" sz="1600" dirty="0"/>
              <a:t>● Understand the practices used in 21st-century theatre making </a:t>
            </a:r>
          </a:p>
          <a:p>
            <a:r>
              <a:rPr lang="en-GB" sz="1600" dirty="0"/>
              <a:t>● Experience a range of opportunities to create theatre, both published text-based and devised work </a:t>
            </a:r>
          </a:p>
          <a:p>
            <a:r>
              <a:rPr lang="en-GB" sz="1600" dirty="0"/>
              <a:t>● Participate as a theatre maker and as an audience member in live theatre </a:t>
            </a:r>
          </a:p>
          <a:p>
            <a:r>
              <a:rPr lang="en-GB" sz="1600" dirty="0"/>
              <a:t>● Understand and experience the collaborative relationship between various roles within theatre </a:t>
            </a:r>
          </a:p>
          <a:p>
            <a:r>
              <a:rPr lang="en-GB" sz="1600" dirty="0"/>
              <a:t>● Develop and demonstrate a range of theatre-making skills </a:t>
            </a:r>
          </a:p>
          <a:p>
            <a:r>
              <a:rPr lang="en-GB" sz="1600" dirty="0"/>
              <a:t>● Develop the creativity and independence to become effective theatre makers</a:t>
            </a:r>
          </a:p>
          <a:p>
            <a:r>
              <a:rPr lang="en-GB" sz="1600" dirty="0"/>
              <a:t>● Adopt safe working practices as a theatre maker </a:t>
            </a:r>
          </a:p>
          <a:p>
            <a:r>
              <a:rPr lang="en-GB" sz="1600" dirty="0"/>
              <a:t>● Analyse and evaluate their own work and the work of others.</a:t>
            </a:r>
          </a:p>
        </p:txBody>
      </p:sp>
      <p:sp>
        <p:nvSpPr>
          <p:cNvPr id="5" name="TextBox 4"/>
          <p:cNvSpPr txBox="1"/>
          <p:nvPr/>
        </p:nvSpPr>
        <p:spPr>
          <a:xfrm>
            <a:off x="8159350" y="1413164"/>
            <a:ext cx="3455719" cy="3877985"/>
          </a:xfrm>
          <a:prstGeom prst="rect">
            <a:avLst/>
          </a:prstGeom>
          <a:noFill/>
          <a:ln w="28575">
            <a:solidFill>
              <a:srgbClr val="0070C0"/>
            </a:solidFill>
          </a:ln>
        </p:spPr>
        <p:txBody>
          <a:bodyPr wrap="square" rtlCol="0">
            <a:spAutoFit/>
          </a:bodyPr>
          <a:lstStyle/>
          <a:p>
            <a:r>
              <a:rPr lang="en-GB" b="1" dirty="0"/>
              <a:t>The core skills being developed in this qualification are:</a:t>
            </a:r>
          </a:p>
          <a:p>
            <a:r>
              <a:rPr lang="en-GB" dirty="0"/>
              <a:t> </a:t>
            </a:r>
            <a:r>
              <a:rPr lang="en-GB" sz="1600" dirty="0"/>
              <a:t>● The ability to recognise and understand the interrelationship between performer, designer and director</a:t>
            </a:r>
          </a:p>
          <a:p>
            <a:r>
              <a:rPr lang="en-GB" sz="1600" dirty="0"/>
              <a:t> ● The understanding that texts and extracts studied may represent a range of social, historical and cultural contexts</a:t>
            </a:r>
          </a:p>
          <a:p>
            <a:r>
              <a:rPr lang="en-GB" sz="1600" dirty="0"/>
              <a:t> ● The ability to analyse and evaluate their work and the work of others </a:t>
            </a:r>
          </a:p>
          <a:p>
            <a:r>
              <a:rPr lang="en-GB" sz="1600" dirty="0"/>
              <a:t>● The ability to understand how performance texts can be interpreted and performed.</a:t>
            </a:r>
          </a:p>
        </p:txBody>
      </p:sp>
    </p:spTree>
    <p:extLst>
      <p:ext uri="{BB962C8B-B14F-4D97-AF65-F5344CB8AC3E}">
        <p14:creationId xmlns:p14="http://schemas.microsoft.com/office/powerpoint/2010/main" val="38567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96970550"/>
              </p:ext>
            </p:extLst>
          </p:nvPr>
        </p:nvGraphicFramePr>
        <p:xfrm>
          <a:off x="5940972" y="1665515"/>
          <a:ext cx="5538952" cy="4052690"/>
        </p:xfrm>
        <a:graphic>
          <a:graphicData uri="http://schemas.openxmlformats.org/drawingml/2006/table">
            <a:tbl>
              <a:tblPr firstRow="1" bandRow="1">
                <a:tableStyleId>{5C22544A-7EE6-4342-B048-85BDC9FD1C3A}</a:tableStyleId>
              </a:tblPr>
              <a:tblGrid>
                <a:gridCol w="2869476">
                  <a:extLst>
                    <a:ext uri="{9D8B030D-6E8A-4147-A177-3AD203B41FA5}">
                      <a16:colId xmlns:a16="http://schemas.microsoft.com/office/drawing/2014/main" val="3705383169"/>
                    </a:ext>
                  </a:extLst>
                </a:gridCol>
                <a:gridCol w="2669476">
                  <a:extLst>
                    <a:ext uri="{9D8B030D-6E8A-4147-A177-3AD203B41FA5}">
                      <a16:colId xmlns:a16="http://schemas.microsoft.com/office/drawing/2014/main" val="719200942"/>
                    </a:ext>
                  </a:extLst>
                </a:gridCol>
              </a:tblGrid>
              <a:tr h="547490">
                <a:tc>
                  <a:txBody>
                    <a:bodyPr/>
                    <a:lstStyle/>
                    <a:p>
                      <a:r>
                        <a:rPr lang="en-GB" sz="1800" dirty="0"/>
                        <a:t>Year</a:t>
                      </a:r>
                      <a:r>
                        <a:rPr lang="en-GB" sz="1800" baseline="0" dirty="0"/>
                        <a:t> 12</a:t>
                      </a:r>
                      <a:endParaRPr lang="en-GB" sz="1800" dirty="0"/>
                    </a:p>
                  </a:txBody>
                  <a:tcPr/>
                </a:tc>
                <a:tc>
                  <a:txBody>
                    <a:bodyPr/>
                    <a:lstStyle/>
                    <a:p>
                      <a:r>
                        <a:rPr lang="en-GB" sz="1800" dirty="0"/>
                        <a:t>Year 13</a:t>
                      </a:r>
                    </a:p>
                  </a:txBody>
                  <a:tcPr/>
                </a:tc>
                <a:extLst>
                  <a:ext uri="{0D108BD9-81ED-4DB2-BD59-A6C34878D82A}">
                    <a16:rowId xmlns:a16="http://schemas.microsoft.com/office/drawing/2014/main" val="2389123522"/>
                  </a:ext>
                </a:extLst>
              </a:tr>
              <a:tr h="2874001">
                <a:tc>
                  <a:txBody>
                    <a:bodyPr/>
                    <a:lstStyle/>
                    <a:p>
                      <a:r>
                        <a:rPr lang="en-GB" sz="1600" b="1" dirty="0"/>
                        <a:t>FOUNDATIONAL</a:t>
                      </a:r>
                      <a:r>
                        <a:rPr lang="en-GB" sz="1600" b="1" baseline="0" dirty="0"/>
                        <a:t> SKILLS</a:t>
                      </a:r>
                    </a:p>
                    <a:p>
                      <a:r>
                        <a:rPr lang="en-GB" sz="1600" b="1" i="1" dirty="0"/>
                        <a:t>Acting</a:t>
                      </a:r>
                      <a:r>
                        <a:rPr lang="en-GB" sz="1600" b="1" i="1" baseline="0" dirty="0"/>
                        <a:t> Skills/P</a:t>
                      </a:r>
                      <a:r>
                        <a:rPr lang="en-GB" sz="1600" b="1" i="1" dirty="0"/>
                        <a:t>ractitioners and Theatre</a:t>
                      </a:r>
                      <a:r>
                        <a:rPr lang="en-GB" sz="1600" b="1" i="1" baseline="0" dirty="0"/>
                        <a:t> Makers</a:t>
                      </a:r>
                      <a:r>
                        <a:rPr lang="en-GB" sz="1600" b="1" i="1" dirty="0"/>
                        <a:t>/Genres/Production</a:t>
                      </a:r>
                      <a:r>
                        <a:rPr lang="en-GB" sz="1600" b="1" i="1" baseline="0" dirty="0"/>
                        <a:t> Elements/ Performance Skills </a:t>
                      </a:r>
                      <a:r>
                        <a:rPr lang="en-GB" sz="1600" b="1" baseline="0" dirty="0"/>
                        <a:t>Mock </a:t>
                      </a:r>
                      <a:r>
                        <a:rPr lang="en-GB" sz="1600" b="1" dirty="0"/>
                        <a:t>Component 1: Devising Mock Component 2: Text in Performance </a:t>
                      </a:r>
                    </a:p>
                    <a:p>
                      <a:r>
                        <a:rPr lang="en-GB" sz="1600" b="1" dirty="0"/>
                        <a:t>Mock Component 3: Theatre Makers in Practice Section</a:t>
                      </a:r>
                      <a:r>
                        <a:rPr lang="en-GB" sz="1600" b="1" baseline="0" dirty="0"/>
                        <a:t> A and B</a:t>
                      </a:r>
                    </a:p>
                    <a:p>
                      <a:r>
                        <a:rPr lang="en-GB" sz="1600" b="1" dirty="0"/>
                        <a:t>Component 1: Devising Practical (40%)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Final Component 1: Devising Portfolio</a:t>
                      </a:r>
                      <a:r>
                        <a:rPr lang="en-GB" sz="1600" b="1" baseline="0" dirty="0"/>
                        <a:t> Completion </a:t>
                      </a:r>
                      <a:r>
                        <a:rPr lang="en-GB" sz="1600" b="1" dirty="0"/>
                        <a:t>(40%)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Final Component 2: Text in Performance (20%)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Final Component 3: Theatre Makers in Practice Section</a:t>
                      </a:r>
                      <a:r>
                        <a:rPr lang="en-GB" sz="1600" b="1" baseline="0" dirty="0"/>
                        <a:t> A, B and C (40%)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dirty="0"/>
                    </a:p>
                  </a:txBody>
                  <a:tcPr/>
                </a:tc>
                <a:extLst>
                  <a:ext uri="{0D108BD9-81ED-4DB2-BD59-A6C34878D82A}">
                    <a16:rowId xmlns:a16="http://schemas.microsoft.com/office/drawing/2014/main" val="2088781082"/>
                  </a:ext>
                </a:extLst>
              </a:tr>
            </a:tbl>
          </a:graphicData>
        </a:graphic>
      </p:graphicFrame>
      <p:sp>
        <p:nvSpPr>
          <p:cNvPr id="6" name="TextBox 5"/>
          <p:cNvSpPr txBox="1"/>
          <p:nvPr/>
        </p:nvSpPr>
        <p:spPr>
          <a:xfrm>
            <a:off x="595131" y="2513234"/>
            <a:ext cx="5047013" cy="3139321"/>
          </a:xfrm>
          <a:prstGeom prst="rect">
            <a:avLst/>
          </a:prstGeom>
          <a:noFill/>
          <a:ln>
            <a:solidFill>
              <a:schemeClr val="bg1"/>
            </a:solidFill>
          </a:ln>
        </p:spPr>
        <p:txBody>
          <a:bodyPr wrap="square" rtlCol="0">
            <a:spAutoFit/>
          </a:bodyPr>
          <a:lstStyle/>
          <a:p>
            <a:r>
              <a:rPr lang="en-GB" b="1" dirty="0">
                <a:solidFill>
                  <a:schemeClr val="accent2">
                    <a:lumMod val="75000"/>
                  </a:schemeClr>
                </a:solidFill>
              </a:rPr>
              <a:t>AO1: To create and develop ideas to communicate meaning as part of the theatre making process.</a:t>
            </a:r>
          </a:p>
          <a:p>
            <a:r>
              <a:rPr lang="en-GB" b="1" dirty="0">
                <a:solidFill>
                  <a:schemeClr val="accent2">
                    <a:lumMod val="75000"/>
                  </a:schemeClr>
                </a:solidFill>
              </a:rPr>
              <a:t>To make connections between dramatic theory and practice.</a:t>
            </a:r>
          </a:p>
          <a:p>
            <a:r>
              <a:rPr lang="en-GB" b="1" dirty="0">
                <a:solidFill>
                  <a:schemeClr val="accent6">
                    <a:lumMod val="50000"/>
                  </a:schemeClr>
                </a:solidFill>
              </a:rPr>
              <a:t>AO2: To apply theatrical skills to realise artistic intentions in live performance.</a:t>
            </a:r>
          </a:p>
          <a:p>
            <a:r>
              <a:rPr lang="en-GB" b="1" dirty="0">
                <a:solidFill>
                  <a:srgbClr val="002060"/>
                </a:solidFill>
              </a:rPr>
              <a:t>AO3: To be able to demonstrate knowledge and understanding of how drama and theatre is developed and performed.</a:t>
            </a:r>
          </a:p>
          <a:p>
            <a:r>
              <a:rPr lang="en-GB" b="1" dirty="0">
                <a:solidFill>
                  <a:srgbClr val="7030A0"/>
                </a:solidFill>
              </a:rPr>
              <a:t>AO4: To be able to analyse and evaluate students own work and the work of others. </a:t>
            </a:r>
          </a:p>
        </p:txBody>
      </p:sp>
      <p:sp>
        <p:nvSpPr>
          <p:cNvPr id="11" name="Title 1"/>
          <p:cNvSpPr>
            <a:spLocks noGrp="1"/>
          </p:cNvSpPr>
          <p:nvPr>
            <p:ph type="title"/>
          </p:nvPr>
        </p:nvSpPr>
        <p:spPr>
          <a:xfrm>
            <a:off x="838200" y="365126"/>
            <a:ext cx="10515600" cy="953036"/>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b="1" dirty="0">
                <a:latin typeface="+mn-lt"/>
                <a:ea typeface="Adobe Myungjo Std M" panose="02020600000000000000" pitchFamily="18" charset="-128"/>
              </a:rPr>
              <a:t>Course Overview </a:t>
            </a:r>
          </a:p>
        </p:txBody>
      </p:sp>
      <p:sp>
        <p:nvSpPr>
          <p:cNvPr id="2" name="TextBox 1"/>
          <p:cNvSpPr txBox="1"/>
          <p:nvPr/>
        </p:nvSpPr>
        <p:spPr>
          <a:xfrm>
            <a:off x="731520" y="1776548"/>
            <a:ext cx="4506686" cy="400110"/>
          </a:xfrm>
          <a:prstGeom prst="rect">
            <a:avLst/>
          </a:prstGeom>
          <a:solidFill>
            <a:schemeClr val="accent1"/>
          </a:solidFill>
          <a:ln>
            <a:solidFill>
              <a:schemeClr val="bg1"/>
            </a:solidFill>
          </a:ln>
        </p:spPr>
        <p:txBody>
          <a:bodyPr wrap="square" rtlCol="0">
            <a:spAutoFit/>
          </a:bodyPr>
          <a:lstStyle/>
          <a:p>
            <a:pPr algn="ctr"/>
            <a:r>
              <a:rPr lang="en-GB" sz="2000" b="1" dirty="0">
                <a:solidFill>
                  <a:schemeClr val="bg1"/>
                </a:solidFill>
              </a:rPr>
              <a:t>Assessment Objectives</a:t>
            </a:r>
          </a:p>
        </p:txBody>
      </p:sp>
    </p:spTree>
    <p:extLst>
      <p:ext uri="{BB962C8B-B14F-4D97-AF65-F5344CB8AC3E}">
        <p14:creationId xmlns:p14="http://schemas.microsoft.com/office/powerpoint/2010/main" val="2808167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30178924"/>
              </p:ext>
            </p:extLst>
          </p:nvPr>
        </p:nvGraphicFramePr>
        <p:xfrm>
          <a:off x="136635" y="147145"/>
          <a:ext cx="11645463" cy="6480822"/>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val="46197554"/>
                    </a:ext>
                  </a:extLst>
                </a:gridCol>
                <a:gridCol w="5044966">
                  <a:extLst>
                    <a:ext uri="{9D8B030D-6E8A-4147-A177-3AD203B41FA5}">
                      <a16:colId xmlns:a16="http://schemas.microsoft.com/office/drawing/2014/main" val="3676515795"/>
                    </a:ext>
                  </a:extLst>
                </a:gridCol>
                <a:gridCol w="4466897">
                  <a:extLst>
                    <a:ext uri="{9D8B030D-6E8A-4147-A177-3AD203B41FA5}">
                      <a16:colId xmlns:a16="http://schemas.microsoft.com/office/drawing/2014/main" val="170278886"/>
                    </a:ext>
                  </a:extLst>
                </a:gridCol>
              </a:tblGrid>
              <a:tr h="513867">
                <a:tc>
                  <a:txBody>
                    <a:bodyPr/>
                    <a:lstStyle/>
                    <a:p>
                      <a:r>
                        <a:rPr lang="en-GB" dirty="0"/>
                        <a:t>Term</a:t>
                      </a:r>
                    </a:p>
                  </a:txBody>
                  <a:tcPr/>
                </a:tc>
                <a:tc>
                  <a:txBody>
                    <a:bodyPr/>
                    <a:lstStyle/>
                    <a:p>
                      <a:r>
                        <a:rPr lang="en-GB" dirty="0"/>
                        <a:t>Year 12</a:t>
                      </a:r>
                    </a:p>
                  </a:txBody>
                  <a:tcPr/>
                </a:tc>
                <a:tc>
                  <a:txBody>
                    <a:bodyPr/>
                    <a:lstStyle/>
                    <a:p>
                      <a:r>
                        <a:rPr lang="en-GB" sz="2000" dirty="0"/>
                        <a:t>Year 13</a:t>
                      </a:r>
                    </a:p>
                  </a:txBody>
                  <a:tcPr/>
                </a:tc>
                <a:extLst>
                  <a:ext uri="{0D108BD9-81ED-4DB2-BD59-A6C34878D82A}">
                    <a16:rowId xmlns:a16="http://schemas.microsoft.com/office/drawing/2014/main" val="431671384"/>
                  </a:ext>
                </a:extLst>
              </a:tr>
              <a:tr h="1310973">
                <a:tc>
                  <a:txBody>
                    <a:bodyPr/>
                    <a:lstStyle/>
                    <a:p>
                      <a:r>
                        <a:rPr lang="en-GB" dirty="0"/>
                        <a:t>Autumn 1</a:t>
                      </a:r>
                    </a:p>
                  </a:txBody>
                  <a:tcPr/>
                </a:tc>
                <a:tc>
                  <a:txBody>
                    <a:bodyPr/>
                    <a:lstStyle/>
                    <a:p>
                      <a:r>
                        <a:rPr lang="en-GB" sz="1200" b="0" dirty="0"/>
                        <a:t>FOUNDATIONAL</a:t>
                      </a:r>
                      <a:r>
                        <a:rPr lang="en-GB" sz="1200" b="0" baseline="0" dirty="0"/>
                        <a:t> SKILLS</a:t>
                      </a:r>
                    </a:p>
                    <a:p>
                      <a:r>
                        <a:rPr lang="en-GB" sz="1200" b="0" i="1" dirty="0"/>
                        <a:t>Acting</a:t>
                      </a:r>
                      <a:r>
                        <a:rPr lang="en-GB" sz="1200" b="0" i="1" baseline="0" dirty="0"/>
                        <a:t> Skills/P</a:t>
                      </a:r>
                      <a:r>
                        <a:rPr lang="en-GB" sz="1200" b="0" i="1" dirty="0"/>
                        <a:t>ractitioners and Theatre</a:t>
                      </a:r>
                      <a:r>
                        <a:rPr lang="en-GB" sz="1200" b="0" i="1" baseline="0" dirty="0"/>
                        <a:t> Makers</a:t>
                      </a:r>
                      <a:r>
                        <a:rPr lang="en-GB" sz="1200" b="0" i="1" dirty="0"/>
                        <a:t>/Genres/Production</a:t>
                      </a:r>
                      <a:r>
                        <a:rPr lang="en-GB" sz="1200" b="0" i="1" baseline="0" dirty="0"/>
                        <a:t> Elements/ Performance Skills/Theatre History</a:t>
                      </a:r>
                    </a:p>
                    <a:p>
                      <a:r>
                        <a:rPr lang="en-GB" sz="1200" b="0" dirty="0"/>
                        <a:t>MOCK</a:t>
                      </a:r>
                      <a:r>
                        <a:rPr lang="en-GB" sz="1200" b="0" baseline="0" dirty="0"/>
                        <a:t> COMPONENT 1: DEVISING</a:t>
                      </a:r>
                    </a:p>
                    <a:p>
                      <a:r>
                        <a:rPr lang="en-GB" sz="1200" b="0" i="1" dirty="0" err="1"/>
                        <a:t>Bertolt</a:t>
                      </a:r>
                      <a:r>
                        <a:rPr lang="en-GB" sz="1200" b="0" i="1" baseline="0" dirty="0"/>
                        <a:t> Brecht and Our Country’s Good by Timberlake Wertenbaker</a:t>
                      </a:r>
                      <a:endParaRPr lang="en-GB" sz="1200" b="0" i="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 COMPONENT 1: DEVISING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baseline="0" dirty="0"/>
                        <a:t>Kneehigh Theatre Company and Much Ado About Nothing (Portfolio Focus)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EXAM CONTENT COMPONENT 3 SECTION C: THEATRE MAKERS IN PRACTICE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err="1"/>
                        <a:t>Lysistrata</a:t>
                      </a:r>
                      <a:r>
                        <a:rPr lang="en-GB" sz="1200" b="0" baseline="0" dirty="0"/>
                        <a:t> by Aristophanes and </a:t>
                      </a:r>
                      <a:r>
                        <a:rPr lang="en-GB" sz="1200" b="0" baseline="0" dirty="0" err="1"/>
                        <a:t>Bertolt</a:t>
                      </a:r>
                      <a:r>
                        <a:rPr lang="en-GB" sz="1200" b="0" baseline="0" dirty="0"/>
                        <a:t> Brecht.</a:t>
                      </a:r>
                    </a:p>
                  </a:txBody>
                  <a:tcPr/>
                </a:tc>
                <a:extLst>
                  <a:ext uri="{0D108BD9-81ED-4DB2-BD59-A6C34878D82A}">
                    <a16:rowId xmlns:a16="http://schemas.microsoft.com/office/drawing/2014/main" val="2146819920"/>
                  </a:ext>
                </a:extLst>
              </a:tr>
              <a:tr h="963486">
                <a:tc>
                  <a:txBody>
                    <a:bodyPr/>
                    <a:lstStyle/>
                    <a:p>
                      <a:r>
                        <a:rPr lang="en-GB" dirty="0"/>
                        <a:t>Autumn</a:t>
                      </a:r>
                      <a:r>
                        <a:rPr lang="en-GB" baseline="0" dirty="0"/>
                        <a:t> 2</a:t>
                      </a:r>
                      <a:endParaRPr lang="en-GB" dirty="0"/>
                    </a:p>
                  </a:txBody>
                  <a:tcPr/>
                </a:tc>
                <a:tc>
                  <a:txBody>
                    <a:bodyPr/>
                    <a:lstStyle/>
                    <a:p>
                      <a:r>
                        <a:rPr lang="en-GB" sz="1200" b="0" dirty="0"/>
                        <a:t>MOCK</a:t>
                      </a:r>
                      <a:r>
                        <a:rPr lang="en-GB" sz="1200" b="0" baseline="0" dirty="0"/>
                        <a:t> COMPONENT 2: TEXT IN PERFORMANCE </a:t>
                      </a:r>
                    </a:p>
                    <a:p>
                      <a:r>
                        <a:rPr lang="en-GB" sz="1200" b="0" baseline="0" dirty="0"/>
                        <a:t>That Face by Polly </a:t>
                      </a:r>
                      <a:r>
                        <a:rPr lang="en-GB" sz="1200" b="0" baseline="0" dirty="0" err="1"/>
                        <a:t>Stenham</a:t>
                      </a:r>
                      <a:endParaRPr lang="en-GB" sz="1200" b="0" baseline="0" dirty="0"/>
                    </a:p>
                    <a:p>
                      <a:r>
                        <a:rPr lang="en-GB" sz="1200" b="0" baseline="0" dirty="0"/>
                        <a:t>COMPONENT 3 SECTION A AND B: THEATRE MAKERS IN PRACTICE</a:t>
                      </a:r>
                    </a:p>
                    <a:p>
                      <a:r>
                        <a:rPr lang="en-GB" sz="1200" b="0" i="1" baseline="0" dirty="0"/>
                        <a:t>Live Theatre and That Face set text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EXAM CONTENT COMPONENT 3 SECTION A, B &amp; C Revisited: THEATRE MAKERS IN PRACTICE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a:t>
                      </a:r>
                      <a:r>
                        <a:rPr lang="en-GB" sz="2000" b="0" baseline="0" dirty="0"/>
                        <a:t> </a:t>
                      </a:r>
                      <a:r>
                        <a:rPr lang="en-GB" sz="1200" b="0" baseline="0" dirty="0"/>
                        <a:t>COMPONENT 2: TEXT IN PERFORMANCE </a:t>
                      </a:r>
                    </a:p>
                  </a:txBody>
                  <a:tcPr/>
                </a:tc>
                <a:extLst>
                  <a:ext uri="{0D108BD9-81ED-4DB2-BD59-A6C34878D82A}">
                    <a16:rowId xmlns:a16="http://schemas.microsoft.com/office/drawing/2014/main" val="1776739994"/>
                  </a:ext>
                </a:extLst>
              </a:tr>
              <a:tr h="580789">
                <a:tc>
                  <a:txBody>
                    <a:bodyPr/>
                    <a:lstStyle/>
                    <a:p>
                      <a:r>
                        <a:rPr lang="en-GB" dirty="0"/>
                        <a:t>Spring 1</a:t>
                      </a:r>
                    </a:p>
                  </a:txBody>
                  <a:tcPr/>
                </a:tc>
                <a:tc>
                  <a:txBody>
                    <a:bodyPr/>
                    <a:lstStyle/>
                    <a:p>
                      <a:r>
                        <a:rPr lang="en-GB" sz="1200" b="0" baseline="0" dirty="0"/>
                        <a:t>MOCK EXAM COMPONENT 3 SECTION A AND B: THEATRE MAKERS IN PRACTICE</a:t>
                      </a:r>
                    </a:p>
                    <a:p>
                      <a:r>
                        <a:rPr lang="en-GB" sz="1200" b="0" i="1" baseline="0" dirty="0"/>
                        <a:t>Live Theatre and That Face set text</a:t>
                      </a:r>
                    </a:p>
                    <a:p>
                      <a:r>
                        <a:rPr lang="en-GB" sz="1200" b="0" i="1" baseline="0" dirty="0"/>
                        <a:t>Revision and exam technique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a:t>
                      </a:r>
                      <a:r>
                        <a:rPr lang="en-GB" sz="2000" b="0" baseline="0" dirty="0"/>
                        <a:t> </a:t>
                      </a:r>
                      <a:r>
                        <a:rPr lang="en-GB" sz="1200" b="0" baseline="0" dirty="0"/>
                        <a:t>COMPONENT 2: TEXT IN PERFORMANCE </a:t>
                      </a:r>
                    </a:p>
                  </a:txBody>
                  <a:tcPr/>
                </a:tc>
                <a:extLst>
                  <a:ext uri="{0D108BD9-81ED-4DB2-BD59-A6C34878D82A}">
                    <a16:rowId xmlns:a16="http://schemas.microsoft.com/office/drawing/2014/main" val="827114265"/>
                  </a:ext>
                </a:extLst>
              </a:tr>
              <a:tr h="873612">
                <a:tc>
                  <a:txBody>
                    <a:bodyPr/>
                    <a:lstStyle/>
                    <a:p>
                      <a:r>
                        <a:rPr lang="en-GB" dirty="0"/>
                        <a:t>Spring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 COMPONENT 1: DEVISING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baseline="0" dirty="0"/>
                        <a:t>Kneehigh Theatre Company and Much do About Nothing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a:t>
                      </a:r>
                      <a:r>
                        <a:rPr lang="en-GB" sz="2000" b="0" baseline="0" dirty="0"/>
                        <a:t> </a:t>
                      </a:r>
                      <a:r>
                        <a:rPr lang="en-GB" sz="1200" b="0" baseline="0" dirty="0"/>
                        <a:t>COMPONENT 2: TEXT IN PERFORMANCE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REVISION OF COMPONENT 3 SECTION A, B &amp; C: THEATRE MAKERS IN PRACTICE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baseline="0" dirty="0"/>
                    </a:p>
                  </a:txBody>
                  <a:tcPr/>
                </a:tc>
                <a:extLst>
                  <a:ext uri="{0D108BD9-81ED-4DB2-BD59-A6C34878D82A}">
                    <a16:rowId xmlns:a16="http://schemas.microsoft.com/office/drawing/2014/main" val="1989777134"/>
                  </a:ext>
                </a:extLst>
              </a:tr>
              <a:tr h="604547">
                <a:tc>
                  <a:txBody>
                    <a:bodyPr/>
                    <a:lstStyle/>
                    <a:p>
                      <a:r>
                        <a:rPr lang="en-GB" dirty="0"/>
                        <a:t>Summer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 COMPONENT 1: DEVISING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baseline="0" dirty="0"/>
                        <a:t>Kneehigh Theatre Company and Much Ado About Nothing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REVISION OF COMPONENT 3 SECTION A, B &amp; C: THEATRE MAKERS IN PRACTICE</a:t>
                      </a:r>
                    </a:p>
                  </a:txBody>
                  <a:tcPr/>
                </a:tc>
                <a:extLst>
                  <a:ext uri="{0D108BD9-81ED-4DB2-BD59-A6C34878D82A}">
                    <a16:rowId xmlns:a16="http://schemas.microsoft.com/office/drawing/2014/main" val="3058245180"/>
                  </a:ext>
                </a:extLst>
              </a:tr>
              <a:tr h="1137229">
                <a:tc>
                  <a:txBody>
                    <a:bodyPr/>
                    <a:lstStyle/>
                    <a:p>
                      <a:r>
                        <a:rPr lang="en-GB" dirty="0"/>
                        <a:t>Summer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Final COMPONENT 1: DEVISING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baseline="0" dirty="0"/>
                        <a:t>Kneehigh Theatre Company and Much Ado About Nothing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EXAM CONTENT COMPONENT 3 SECTION C: THEATRE MAKERS IN PRACTICE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err="1"/>
                        <a:t>Lysistrata</a:t>
                      </a:r>
                      <a:r>
                        <a:rPr lang="en-GB" sz="1200" b="0" baseline="0" dirty="0"/>
                        <a:t> by Aristophanes and </a:t>
                      </a:r>
                      <a:r>
                        <a:rPr lang="en-GB" sz="1200" b="0" baseline="0" dirty="0" err="1"/>
                        <a:t>Bertolt</a:t>
                      </a:r>
                      <a:r>
                        <a:rPr lang="en-GB" sz="1200" b="0" baseline="0" dirty="0"/>
                        <a:t> Brecht.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a:t>REVISION OF COMPONENT 3 SECTION A, B &amp; C: THEATRE MAKERS IN PRACTICE</a:t>
                      </a:r>
                    </a:p>
                    <a:p>
                      <a:endParaRPr lang="en-GB" sz="2000" b="0" dirty="0"/>
                    </a:p>
                  </a:txBody>
                  <a:tcPr/>
                </a:tc>
                <a:extLst>
                  <a:ext uri="{0D108BD9-81ED-4DB2-BD59-A6C34878D82A}">
                    <a16:rowId xmlns:a16="http://schemas.microsoft.com/office/drawing/2014/main" val="1934379465"/>
                  </a:ext>
                </a:extLst>
              </a:tr>
            </a:tbl>
          </a:graphicData>
        </a:graphic>
      </p:graphicFrame>
    </p:spTree>
    <p:extLst>
      <p:ext uri="{BB962C8B-B14F-4D97-AF65-F5344CB8AC3E}">
        <p14:creationId xmlns:p14="http://schemas.microsoft.com/office/powerpoint/2010/main" val="3020067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0647" y="159391"/>
            <a:ext cx="2350017" cy="646331"/>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Component 1: Devising (40%)</a:t>
            </a:r>
          </a:p>
        </p:txBody>
      </p:sp>
      <p:sp>
        <p:nvSpPr>
          <p:cNvPr id="5" name="TextBox 4"/>
          <p:cNvSpPr txBox="1"/>
          <p:nvPr/>
        </p:nvSpPr>
        <p:spPr>
          <a:xfrm>
            <a:off x="5232928" y="109537"/>
            <a:ext cx="3865418" cy="4031873"/>
          </a:xfrm>
          <a:prstGeom prst="rect">
            <a:avLst/>
          </a:prstGeom>
          <a:solidFill>
            <a:schemeClr val="tx2">
              <a:lumMod val="40000"/>
              <a:lumOff val="60000"/>
            </a:schemeClr>
          </a:solidFill>
          <a:ln>
            <a:solidFill>
              <a:schemeClr val="tx1"/>
            </a:solidFill>
          </a:ln>
        </p:spPr>
        <p:txBody>
          <a:bodyPr wrap="square" rtlCol="0">
            <a:spAutoFit/>
          </a:bodyPr>
          <a:lstStyle/>
          <a:p>
            <a:r>
              <a:rPr lang="en-GB" sz="1600" b="1" dirty="0"/>
              <a:t>Summary:</a:t>
            </a:r>
          </a:p>
          <a:p>
            <a:r>
              <a:rPr lang="en-GB" sz="1600" dirty="0"/>
              <a:t>In this component students will develop their creative and exploratory skills to devise an original performance. The starting point for this devising process will be an extract from a performance text and an influential theatre practitioner. In their creative explorations, students will learn how text can be manipulated to communicate meaning to audiences and they will begin the process of interpretation. They will gain an understanding of how a new performance could be developed through the practical exploration of the theatrical style and use of conventions of the chosen practitioner. </a:t>
            </a:r>
          </a:p>
        </p:txBody>
      </p:sp>
      <p:sp>
        <p:nvSpPr>
          <p:cNvPr id="7" name="TextBox 6"/>
          <p:cNvSpPr txBox="1"/>
          <p:nvPr/>
        </p:nvSpPr>
        <p:spPr>
          <a:xfrm>
            <a:off x="9452264" y="148348"/>
            <a:ext cx="1310329" cy="375487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100" dirty="0"/>
              <a:t>Stimuli </a:t>
            </a:r>
          </a:p>
          <a:p>
            <a:r>
              <a:rPr lang="en-GB" sz="1100" dirty="0"/>
              <a:t>Devising</a:t>
            </a:r>
          </a:p>
          <a:p>
            <a:r>
              <a:rPr lang="en-GB" sz="1100" dirty="0"/>
              <a:t>Staging </a:t>
            </a:r>
          </a:p>
          <a:p>
            <a:r>
              <a:rPr lang="en-GB" sz="1100" dirty="0"/>
              <a:t>Director</a:t>
            </a:r>
          </a:p>
          <a:p>
            <a:r>
              <a:rPr lang="en-GB" sz="1100" dirty="0"/>
              <a:t>Design</a:t>
            </a:r>
          </a:p>
          <a:p>
            <a:r>
              <a:rPr lang="en-GB" sz="1100" dirty="0"/>
              <a:t>Actor</a:t>
            </a:r>
          </a:p>
          <a:p>
            <a:r>
              <a:rPr lang="en-GB" sz="1100" dirty="0"/>
              <a:t>Facial expressions</a:t>
            </a:r>
          </a:p>
          <a:p>
            <a:r>
              <a:rPr lang="en-GB" sz="1100" dirty="0"/>
              <a:t>Body language</a:t>
            </a:r>
          </a:p>
          <a:p>
            <a:r>
              <a:rPr lang="en-GB" sz="1100" dirty="0"/>
              <a:t>Pace</a:t>
            </a:r>
          </a:p>
          <a:p>
            <a:r>
              <a:rPr lang="en-GB" sz="1100" dirty="0"/>
              <a:t>Walk</a:t>
            </a:r>
          </a:p>
          <a:p>
            <a:r>
              <a:rPr lang="en-GB" sz="1100" dirty="0"/>
              <a:t>Intonation</a:t>
            </a:r>
          </a:p>
          <a:p>
            <a:r>
              <a:rPr lang="en-GB" sz="1100" dirty="0"/>
              <a:t>Proxemics</a:t>
            </a:r>
          </a:p>
          <a:p>
            <a:r>
              <a:rPr lang="en-GB" sz="1100" dirty="0"/>
              <a:t>Audience impact</a:t>
            </a:r>
          </a:p>
          <a:p>
            <a:r>
              <a:rPr lang="en-GB" sz="1100" dirty="0"/>
              <a:t>Conventions</a:t>
            </a:r>
          </a:p>
          <a:p>
            <a:r>
              <a:rPr lang="en-GB" sz="1100" dirty="0"/>
              <a:t>Style </a:t>
            </a:r>
          </a:p>
          <a:p>
            <a:r>
              <a:rPr lang="en-GB" sz="1100" dirty="0"/>
              <a:t>Genre</a:t>
            </a:r>
          </a:p>
          <a:p>
            <a:r>
              <a:rPr lang="en-GB" sz="1100" dirty="0"/>
              <a:t>Set</a:t>
            </a:r>
          </a:p>
          <a:p>
            <a:r>
              <a:rPr lang="en-GB" sz="1100" dirty="0"/>
              <a:t>Costume </a:t>
            </a:r>
          </a:p>
          <a:p>
            <a:r>
              <a:rPr lang="en-GB" sz="1100" dirty="0"/>
              <a:t>Lights</a:t>
            </a:r>
          </a:p>
          <a:p>
            <a:r>
              <a:rPr lang="en-GB" sz="1100" dirty="0"/>
              <a:t>Audience impact</a:t>
            </a:r>
          </a:p>
        </p:txBody>
      </p:sp>
      <p:sp>
        <p:nvSpPr>
          <p:cNvPr id="8" name="TextBox 7"/>
          <p:cNvSpPr txBox="1"/>
          <p:nvPr/>
        </p:nvSpPr>
        <p:spPr>
          <a:xfrm>
            <a:off x="220418" y="1257900"/>
            <a:ext cx="4752109" cy="4031873"/>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endParaRPr lang="en-GB" sz="1600" b="1" dirty="0"/>
          </a:p>
          <a:p>
            <a:r>
              <a:rPr lang="en-GB" sz="1600" b="1" dirty="0"/>
              <a:t> </a:t>
            </a:r>
            <a:r>
              <a:rPr lang="en-GB" sz="1600" b="1" dirty="0">
                <a:solidFill>
                  <a:schemeClr val="accent2">
                    <a:lumMod val="75000"/>
                  </a:schemeClr>
                </a:solidFill>
              </a:rPr>
              <a:t>AO1: To create and develop ideas to communicate meaning as part of the theatre making process.</a:t>
            </a:r>
          </a:p>
          <a:p>
            <a:r>
              <a:rPr lang="en-GB" sz="1600" b="1" dirty="0">
                <a:solidFill>
                  <a:schemeClr val="accent2">
                    <a:lumMod val="75000"/>
                  </a:schemeClr>
                </a:solidFill>
              </a:rPr>
              <a:t>To make connections between dramatic theory and practice.</a:t>
            </a:r>
          </a:p>
          <a:p>
            <a:endParaRPr lang="en-GB" sz="1600" b="1" dirty="0">
              <a:solidFill>
                <a:schemeClr val="accent2">
                  <a:lumMod val="75000"/>
                </a:schemeClr>
              </a:solidFill>
            </a:endParaRPr>
          </a:p>
          <a:p>
            <a:r>
              <a:rPr lang="en-GB" sz="1600" b="1" dirty="0">
                <a:solidFill>
                  <a:schemeClr val="accent6">
                    <a:lumMod val="50000"/>
                  </a:schemeClr>
                </a:solidFill>
              </a:rPr>
              <a:t>AO2: To apply theatrical skills to realise artistic intentions in live performance.</a:t>
            </a:r>
          </a:p>
          <a:p>
            <a:endParaRPr lang="en-GB" sz="1600" b="1" dirty="0">
              <a:solidFill>
                <a:schemeClr val="accent6">
                  <a:lumMod val="50000"/>
                </a:schemeClr>
              </a:solidFill>
            </a:endParaRPr>
          </a:p>
          <a:p>
            <a:r>
              <a:rPr lang="en-GB" sz="1600" b="1" dirty="0">
                <a:solidFill>
                  <a:srgbClr val="7030A0"/>
                </a:solidFill>
              </a:rPr>
              <a:t>AO4: To be able to analyse and evaluate students own work and the work of others. </a:t>
            </a:r>
          </a:p>
          <a:p>
            <a:endParaRPr lang="en-GB" sz="1600" b="1" dirty="0">
              <a:solidFill>
                <a:schemeClr val="accent6">
                  <a:lumMod val="50000"/>
                </a:schemeClr>
              </a:solidFill>
            </a:endParaRPr>
          </a:p>
          <a:p>
            <a:endParaRPr lang="en-GB" sz="1600" b="1" dirty="0"/>
          </a:p>
          <a:p>
            <a:endParaRPr lang="en-GB" sz="1600" b="1" dirty="0"/>
          </a:p>
          <a:p>
            <a:endParaRPr lang="en-GB" sz="1600" b="1" dirty="0"/>
          </a:p>
        </p:txBody>
      </p:sp>
      <p:sp>
        <p:nvSpPr>
          <p:cNvPr id="12" name="TextBox 11"/>
          <p:cNvSpPr txBox="1"/>
          <p:nvPr/>
        </p:nvSpPr>
        <p:spPr>
          <a:xfrm>
            <a:off x="9452264" y="4027889"/>
            <a:ext cx="2587336" cy="2523768"/>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Assessment:</a:t>
            </a:r>
          </a:p>
          <a:p>
            <a:r>
              <a:rPr lang="en-GB" sz="1400" dirty="0"/>
              <a:t>There are two parts to the assessment: </a:t>
            </a:r>
          </a:p>
          <a:p>
            <a:pPr marL="342900" indent="-342900">
              <a:buAutoNum type="arabicParenR"/>
            </a:pPr>
            <a:r>
              <a:rPr lang="en-GB" sz="1400" dirty="0"/>
              <a:t>a portfolio (60 marks) recommendations are: - can be handwritten/typed evidence between 3000 words </a:t>
            </a:r>
          </a:p>
          <a:p>
            <a:pPr marL="342900" indent="-342900">
              <a:buAutoNum type="arabicParenR"/>
            </a:pPr>
            <a:r>
              <a:rPr lang="en-GB" sz="1400" dirty="0"/>
              <a:t>The devised performance/design realisation (20 marks)</a:t>
            </a:r>
            <a:endParaRPr lang="en-GB" sz="1400" b="1" dirty="0"/>
          </a:p>
        </p:txBody>
      </p:sp>
      <p:pic>
        <p:nvPicPr>
          <p:cNvPr id="2" name="Picture 1"/>
          <p:cNvPicPr>
            <a:picLocks noChangeAspect="1"/>
          </p:cNvPicPr>
          <p:nvPr/>
        </p:nvPicPr>
        <p:blipFill>
          <a:blip r:embed="rId2"/>
          <a:stretch>
            <a:fillRect/>
          </a:stretch>
        </p:blipFill>
        <p:spPr>
          <a:xfrm>
            <a:off x="199159" y="109537"/>
            <a:ext cx="1055515" cy="1023038"/>
          </a:xfrm>
          <a:prstGeom prst="rect">
            <a:avLst/>
          </a:prstGeom>
        </p:spPr>
      </p:pic>
      <p:sp>
        <p:nvSpPr>
          <p:cNvPr id="13" name="TextBox 12"/>
          <p:cNvSpPr txBox="1"/>
          <p:nvPr/>
        </p:nvSpPr>
        <p:spPr>
          <a:xfrm>
            <a:off x="5141932" y="4828108"/>
            <a:ext cx="4140927" cy="1723549"/>
          </a:xfrm>
          <a:prstGeom prst="rect">
            <a:avLst/>
          </a:prstGeom>
          <a:solidFill>
            <a:schemeClr val="accent4">
              <a:lumMod val="40000"/>
              <a:lumOff val="60000"/>
            </a:schemeClr>
          </a:solidFill>
          <a:ln>
            <a:solidFill>
              <a:schemeClr val="tx2"/>
            </a:solidFill>
          </a:ln>
        </p:spPr>
        <p:txBody>
          <a:bodyPr wrap="square" rtlCol="0">
            <a:spAutoFit/>
          </a:bodyPr>
          <a:lstStyle/>
          <a:p>
            <a:r>
              <a:rPr lang="en-GB" b="1" dirty="0"/>
              <a:t>How can I support my child in Drama, as a parent/carer? : </a:t>
            </a:r>
          </a:p>
          <a:p>
            <a:r>
              <a:rPr lang="en-GB" sz="1400" dirty="0"/>
              <a:t>Help your child to learn their lines.</a:t>
            </a:r>
          </a:p>
          <a:p>
            <a:r>
              <a:rPr lang="en-GB" sz="1400" dirty="0"/>
              <a:t>Encourage conversation about their ideas for the devised piece and the process.</a:t>
            </a:r>
          </a:p>
          <a:p>
            <a:r>
              <a:rPr lang="en-GB" sz="1400" dirty="0"/>
              <a:t>Support them with their research into the stimulus. </a:t>
            </a:r>
          </a:p>
          <a:p>
            <a:r>
              <a:rPr lang="en-GB" sz="1400" dirty="0"/>
              <a:t>Proof read coursework for spelling errors and typos.</a:t>
            </a:r>
          </a:p>
        </p:txBody>
      </p:sp>
      <p:sp>
        <p:nvSpPr>
          <p:cNvPr id="3" name="TextBox 2"/>
          <p:cNvSpPr txBox="1"/>
          <p:nvPr/>
        </p:nvSpPr>
        <p:spPr>
          <a:xfrm>
            <a:off x="10762593" y="159391"/>
            <a:ext cx="1429407" cy="1054135"/>
          </a:xfrm>
          <a:prstGeom prst="rect">
            <a:avLst/>
          </a:prstGeom>
          <a:solidFill>
            <a:schemeClr val="accent6">
              <a:lumMod val="40000"/>
              <a:lumOff val="60000"/>
            </a:schemeClr>
          </a:solidFill>
          <a:ln>
            <a:solidFill>
              <a:schemeClr val="tx1"/>
            </a:solidFill>
          </a:ln>
        </p:spPr>
        <p:txBody>
          <a:bodyPr wrap="square" rtlCol="0">
            <a:spAutoFit/>
          </a:bodyPr>
          <a:lstStyle/>
          <a:p>
            <a:r>
              <a:rPr lang="en-GB" sz="1100" dirty="0"/>
              <a:t>Kneehigh Theatre Company</a:t>
            </a:r>
          </a:p>
          <a:p>
            <a:r>
              <a:rPr lang="en-GB" sz="1100" dirty="0" err="1"/>
              <a:t>Bertolt</a:t>
            </a:r>
            <a:r>
              <a:rPr lang="en-GB" sz="1100" dirty="0"/>
              <a:t> Brecht</a:t>
            </a:r>
          </a:p>
          <a:p>
            <a:r>
              <a:rPr lang="en-GB" sz="1050" dirty="0" err="1"/>
              <a:t>Verfremdungseffekt</a:t>
            </a:r>
            <a:endParaRPr lang="en-GB" sz="1050" dirty="0"/>
          </a:p>
          <a:p>
            <a:r>
              <a:rPr lang="en-GB" sz="1100" dirty="0"/>
              <a:t>Immersive</a:t>
            </a:r>
          </a:p>
          <a:p>
            <a:endParaRPr lang="en-GB" sz="800" dirty="0"/>
          </a:p>
        </p:txBody>
      </p:sp>
    </p:spTree>
    <p:extLst>
      <p:ext uri="{BB962C8B-B14F-4D97-AF65-F5344CB8AC3E}">
        <p14:creationId xmlns:p14="http://schemas.microsoft.com/office/powerpoint/2010/main" val="4255922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68698" y="118278"/>
            <a:ext cx="2317650" cy="646331"/>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Component 2: Text in Performance (20%)</a:t>
            </a:r>
          </a:p>
        </p:txBody>
      </p:sp>
      <p:sp>
        <p:nvSpPr>
          <p:cNvPr id="5" name="TextBox 4"/>
          <p:cNvSpPr txBox="1"/>
          <p:nvPr/>
        </p:nvSpPr>
        <p:spPr>
          <a:xfrm>
            <a:off x="5301176" y="0"/>
            <a:ext cx="3824630" cy="5078313"/>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endParaRPr lang="en-GB" dirty="0"/>
          </a:p>
          <a:p>
            <a:r>
              <a:rPr lang="en-GB" dirty="0"/>
              <a:t>Students will develop and demonstrate theatre-making skills, appropriate to their role as a performer or designer. They will explore how they realise artistic intentions in performance. The knowledge and understanding acquired though the study of one key extract from a performance text in Component 1 can be applied to assist in the interpretation, development and realisation of key extracts from performance texts. Teaching and wider reading should address the significance and influence of social, historical and cultural contexts on the chosen texts and extracts.</a:t>
            </a:r>
          </a:p>
        </p:txBody>
      </p:sp>
      <p:sp>
        <p:nvSpPr>
          <p:cNvPr id="7" name="TextBox 6"/>
          <p:cNvSpPr txBox="1"/>
          <p:nvPr/>
        </p:nvSpPr>
        <p:spPr>
          <a:xfrm>
            <a:off x="9358746" y="295341"/>
            <a:ext cx="1431174" cy="3323987"/>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Script</a:t>
            </a:r>
          </a:p>
          <a:p>
            <a:r>
              <a:rPr lang="en-GB" sz="1200" dirty="0"/>
              <a:t>Line learning</a:t>
            </a:r>
          </a:p>
          <a:p>
            <a:r>
              <a:rPr lang="en-GB" sz="1200" dirty="0"/>
              <a:t>Proxemics</a:t>
            </a:r>
          </a:p>
          <a:p>
            <a:r>
              <a:rPr lang="en-GB" sz="1200" dirty="0"/>
              <a:t>Lighting </a:t>
            </a:r>
          </a:p>
          <a:p>
            <a:r>
              <a:rPr lang="en-GB" sz="1200" dirty="0"/>
              <a:t>Costume</a:t>
            </a:r>
          </a:p>
          <a:p>
            <a:r>
              <a:rPr lang="en-GB" sz="1200" dirty="0"/>
              <a:t>Set</a:t>
            </a:r>
          </a:p>
          <a:p>
            <a:r>
              <a:rPr lang="en-GB" sz="1200" dirty="0"/>
              <a:t>Actor</a:t>
            </a:r>
          </a:p>
          <a:p>
            <a:r>
              <a:rPr lang="en-GB" sz="1200" dirty="0"/>
              <a:t>Facial expressions</a:t>
            </a:r>
          </a:p>
          <a:p>
            <a:r>
              <a:rPr lang="en-GB" sz="1200" dirty="0"/>
              <a:t>Body language</a:t>
            </a:r>
          </a:p>
          <a:p>
            <a:r>
              <a:rPr lang="en-GB" sz="1200" dirty="0"/>
              <a:t>Pace</a:t>
            </a:r>
          </a:p>
          <a:p>
            <a:r>
              <a:rPr lang="en-GB" sz="1200" dirty="0"/>
              <a:t>Walk</a:t>
            </a:r>
          </a:p>
          <a:p>
            <a:r>
              <a:rPr lang="en-GB" sz="1200" dirty="0"/>
              <a:t>Intonation</a:t>
            </a:r>
          </a:p>
          <a:p>
            <a:r>
              <a:rPr lang="en-GB" sz="1200" dirty="0"/>
              <a:t>Proxemics</a:t>
            </a:r>
          </a:p>
          <a:p>
            <a:r>
              <a:rPr lang="en-GB" sz="1200" dirty="0"/>
              <a:t>Audience impact</a:t>
            </a:r>
          </a:p>
          <a:p>
            <a:endParaRPr lang="en-GB" sz="1200" dirty="0"/>
          </a:p>
          <a:p>
            <a:endParaRPr lang="en-GB" sz="1200" b="1" dirty="0"/>
          </a:p>
        </p:txBody>
      </p:sp>
      <p:sp>
        <p:nvSpPr>
          <p:cNvPr id="8" name="TextBox 7"/>
          <p:cNvSpPr txBox="1"/>
          <p:nvPr/>
        </p:nvSpPr>
        <p:spPr>
          <a:xfrm>
            <a:off x="162791" y="1318428"/>
            <a:ext cx="5076646" cy="1815882"/>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a:t>
            </a:r>
          </a:p>
          <a:p>
            <a:endParaRPr lang="en-GB" sz="1600" b="1" dirty="0"/>
          </a:p>
          <a:p>
            <a:r>
              <a:rPr lang="en-GB" sz="1600" b="1" dirty="0">
                <a:solidFill>
                  <a:schemeClr val="accent6">
                    <a:lumMod val="50000"/>
                  </a:schemeClr>
                </a:solidFill>
              </a:rPr>
              <a:t>AO2: To apply theatrical skills to realise artistic intentions in live performance.</a:t>
            </a:r>
          </a:p>
          <a:p>
            <a:r>
              <a:rPr lang="en-GB" sz="1600" b="1" dirty="0"/>
              <a:t> </a:t>
            </a:r>
          </a:p>
          <a:p>
            <a:endParaRPr lang="en-GB" sz="1600" b="1" dirty="0"/>
          </a:p>
          <a:p>
            <a:endParaRPr lang="en-GB" sz="1600" b="1" dirty="0"/>
          </a:p>
        </p:txBody>
      </p:sp>
      <p:sp>
        <p:nvSpPr>
          <p:cNvPr id="12" name="TextBox 11"/>
          <p:cNvSpPr txBox="1"/>
          <p:nvPr/>
        </p:nvSpPr>
        <p:spPr>
          <a:xfrm>
            <a:off x="9358746" y="3773009"/>
            <a:ext cx="2587336" cy="2246769"/>
          </a:xfrm>
          <a:prstGeom prst="rect">
            <a:avLst/>
          </a:prstGeom>
          <a:solidFill>
            <a:schemeClr val="accent1">
              <a:lumMod val="40000"/>
              <a:lumOff val="60000"/>
            </a:schemeClr>
          </a:solidFill>
          <a:ln>
            <a:solidFill>
              <a:srgbClr val="0070C0"/>
            </a:solidFill>
          </a:ln>
        </p:spPr>
        <p:txBody>
          <a:bodyPr wrap="square" rtlCol="0">
            <a:spAutoFit/>
          </a:bodyPr>
          <a:lstStyle/>
          <a:p>
            <a:r>
              <a:rPr lang="en-GB" sz="1600" b="1" dirty="0"/>
              <a:t>Assessment:</a:t>
            </a:r>
          </a:p>
          <a:p>
            <a:endParaRPr lang="en-GB" sz="1200" dirty="0"/>
          </a:p>
          <a:p>
            <a:r>
              <a:rPr lang="en-GB" sz="1400" dirty="0"/>
              <a:t>Externally assessed by a visiting examiner. </a:t>
            </a:r>
          </a:p>
          <a:p>
            <a:endParaRPr lang="en-GB" sz="1400" dirty="0"/>
          </a:p>
          <a:p>
            <a:r>
              <a:rPr lang="en-GB" sz="1400" dirty="0"/>
              <a:t>1)  Group performance/design realisation: worth 36 marks.</a:t>
            </a:r>
          </a:p>
          <a:p>
            <a:r>
              <a:rPr lang="en-GB" sz="1400" dirty="0"/>
              <a:t>2) Monologue or duologue/design realisation: worth 24 marks.</a:t>
            </a:r>
          </a:p>
        </p:txBody>
      </p:sp>
      <p:pic>
        <p:nvPicPr>
          <p:cNvPr id="2" name="Picture 1"/>
          <p:cNvPicPr>
            <a:picLocks noChangeAspect="1"/>
          </p:cNvPicPr>
          <p:nvPr/>
        </p:nvPicPr>
        <p:blipFill>
          <a:blip r:embed="rId2"/>
          <a:stretch>
            <a:fillRect/>
          </a:stretch>
        </p:blipFill>
        <p:spPr>
          <a:xfrm>
            <a:off x="176557" y="118278"/>
            <a:ext cx="1238250" cy="1104880"/>
          </a:xfrm>
          <a:prstGeom prst="rect">
            <a:avLst/>
          </a:prstGeom>
        </p:spPr>
      </p:pic>
      <p:sp>
        <p:nvSpPr>
          <p:cNvPr id="13" name="TextBox 12"/>
          <p:cNvSpPr txBox="1"/>
          <p:nvPr/>
        </p:nvSpPr>
        <p:spPr>
          <a:xfrm>
            <a:off x="3428130" y="5173583"/>
            <a:ext cx="5814146" cy="1446550"/>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 Learning lines is key to this unit and developing characters. Playing the other parts and reading aloud the lines is helpful.  Assisting with ensuring regular and effective line learning takes place.  Sourcing costume and props. Hot-seating –so asking your child questions that they answer in character. </a:t>
            </a:r>
          </a:p>
          <a:p>
            <a:r>
              <a:rPr lang="en-GB" sz="1200" dirty="0"/>
              <a:t>Encouraging your child to talk through their characters emotional journey and their directing vision for the piece.</a:t>
            </a:r>
          </a:p>
        </p:txBody>
      </p:sp>
      <p:sp>
        <p:nvSpPr>
          <p:cNvPr id="3" name="TextBox 2"/>
          <p:cNvSpPr txBox="1"/>
          <p:nvPr/>
        </p:nvSpPr>
        <p:spPr>
          <a:xfrm>
            <a:off x="10859801" y="365760"/>
            <a:ext cx="1086282" cy="2123658"/>
          </a:xfrm>
          <a:prstGeom prst="rect">
            <a:avLst/>
          </a:prstGeom>
          <a:solidFill>
            <a:schemeClr val="accent6">
              <a:lumMod val="40000"/>
              <a:lumOff val="60000"/>
            </a:schemeClr>
          </a:solidFill>
          <a:ln>
            <a:solidFill>
              <a:schemeClr val="tx1"/>
            </a:solidFill>
          </a:ln>
        </p:spPr>
        <p:txBody>
          <a:bodyPr wrap="square" rtlCol="0">
            <a:spAutoFit/>
          </a:bodyPr>
          <a:lstStyle/>
          <a:p>
            <a:r>
              <a:rPr lang="en-GB" sz="1100" dirty="0"/>
              <a:t>Context</a:t>
            </a:r>
          </a:p>
          <a:p>
            <a:r>
              <a:rPr lang="en-GB" sz="1100" dirty="0"/>
              <a:t>Style</a:t>
            </a:r>
          </a:p>
          <a:p>
            <a:r>
              <a:rPr lang="en-GB" sz="1100" dirty="0"/>
              <a:t>Naturalism</a:t>
            </a:r>
          </a:p>
          <a:p>
            <a:r>
              <a:rPr lang="en-GB" sz="1100" dirty="0"/>
              <a:t>Physical Theatre</a:t>
            </a:r>
          </a:p>
          <a:p>
            <a:r>
              <a:rPr lang="en-GB" sz="1100" dirty="0"/>
              <a:t>Directors vision</a:t>
            </a:r>
          </a:p>
          <a:p>
            <a:r>
              <a:rPr lang="en-GB" sz="1100" dirty="0"/>
              <a:t>Frantic Assembly</a:t>
            </a:r>
          </a:p>
          <a:p>
            <a:r>
              <a:rPr lang="en-GB" sz="1100" dirty="0"/>
              <a:t>Stanislavski</a:t>
            </a:r>
          </a:p>
          <a:p>
            <a:r>
              <a:rPr lang="en-GB" sz="1100" dirty="0"/>
              <a:t>Audience Impact</a:t>
            </a:r>
          </a:p>
          <a:p>
            <a:endParaRPr lang="en-GB" sz="1100" dirty="0"/>
          </a:p>
        </p:txBody>
      </p:sp>
    </p:spTree>
    <p:extLst>
      <p:ext uri="{BB962C8B-B14F-4D97-AF65-F5344CB8AC3E}">
        <p14:creationId xmlns:p14="http://schemas.microsoft.com/office/powerpoint/2010/main" val="3962940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5867" y="131540"/>
            <a:ext cx="2443776" cy="923330"/>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Component 3: Theatre Makers in Practice (40%)</a:t>
            </a:r>
          </a:p>
        </p:txBody>
      </p:sp>
      <p:sp>
        <p:nvSpPr>
          <p:cNvPr id="8" name="TextBox 7"/>
          <p:cNvSpPr txBox="1"/>
          <p:nvPr/>
        </p:nvSpPr>
        <p:spPr>
          <a:xfrm>
            <a:off x="73371" y="1165463"/>
            <a:ext cx="5239239" cy="1631216"/>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a:t>
            </a:r>
          </a:p>
          <a:p>
            <a:endParaRPr lang="en-GB" sz="1400" b="1" dirty="0"/>
          </a:p>
          <a:p>
            <a:r>
              <a:rPr lang="en-GB" sz="1400" b="1" dirty="0">
                <a:solidFill>
                  <a:srgbClr val="002060"/>
                </a:solidFill>
              </a:rPr>
              <a:t>AO3: To be able to demonstrate knowledge and understanding of how drama and theatre is developed and performed.</a:t>
            </a:r>
          </a:p>
          <a:p>
            <a:endParaRPr lang="en-GB" sz="1400" b="1" dirty="0">
              <a:solidFill>
                <a:srgbClr val="002060"/>
              </a:solidFill>
            </a:endParaRPr>
          </a:p>
          <a:p>
            <a:r>
              <a:rPr lang="en-GB" sz="1400" b="1" dirty="0">
                <a:solidFill>
                  <a:srgbClr val="7030A0"/>
                </a:solidFill>
              </a:rPr>
              <a:t>AO4: To be able to analyse and evaluate students own work and the work of others. </a:t>
            </a:r>
          </a:p>
        </p:txBody>
      </p:sp>
      <p:pic>
        <p:nvPicPr>
          <p:cNvPr id="2" name="Picture 1"/>
          <p:cNvPicPr>
            <a:picLocks noChangeAspect="1"/>
          </p:cNvPicPr>
          <p:nvPr/>
        </p:nvPicPr>
        <p:blipFill>
          <a:blip r:embed="rId2"/>
          <a:stretch>
            <a:fillRect/>
          </a:stretch>
        </p:blipFill>
        <p:spPr>
          <a:xfrm>
            <a:off x="264786" y="64564"/>
            <a:ext cx="1090847" cy="1057282"/>
          </a:xfrm>
          <a:prstGeom prst="rect">
            <a:avLst/>
          </a:prstGeom>
        </p:spPr>
      </p:pic>
      <p:sp>
        <p:nvSpPr>
          <p:cNvPr id="7" name="TextBox 6"/>
          <p:cNvSpPr txBox="1"/>
          <p:nvPr/>
        </p:nvSpPr>
        <p:spPr>
          <a:xfrm>
            <a:off x="5411566" y="692167"/>
            <a:ext cx="3824630" cy="209288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400" b="1" u="sng" dirty="0"/>
              <a:t>Section A: Live Theatre Evaluation</a:t>
            </a:r>
          </a:p>
          <a:p>
            <a:r>
              <a:rPr lang="en-GB" sz="1400" dirty="0"/>
              <a:t>● Students answer one extended response question from a choice of two requiring them to analyse and evaluate a live theatre performance they have seen in light of a given statement. </a:t>
            </a:r>
          </a:p>
          <a:p>
            <a:r>
              <a:rPr lang="en-GB" sz="1400" dirty="0"/>
              <a:t>● Students are allowed to bring in theatre evaluation notes of up to a maximum of 500 words</a:t>
            </a:r>
          </a:p>
        </p:txBody>
      </p:sp>
      <p:sp>
        <p:nvSpPr>
          <p:cNvPr id="6" name="TextBox 5"/>
          <p:cNvSpPr txBox="1"/>
          <p:nvPr/>
        </p:nvSpPr>
        <p:spPr>
          <a:xfrm>
            <a:off x="8508708" y="3596721"/>
            <a:ext cx="3605047" cy="2000548"/>
          </a:xfrm>
          <a:prstGeom prst="rect">
            <a:avLst/>
          </a:prstGeom>
          <a:solidFill>
            <a:schemeClr val="accent1">
              <a:lumMod val="40000"/>
              <a:lumOff val="60000"/>
            </a:schemeClr>
          </a:solidFill>
          <a:ln>
            <a:solidFill>
              <a:srgbClr val="0070C0"/>
            </a:solidFill>
          </a:ln>
        </p:spPr>
        <p:txBody>
          <a:bodyPr wrap="square" rtlCol="0">
            <a:spAutoFit/>
          </a:bodyPr>
          <a:lstStyle/>
          <a:p>
            <a:r>
              <a:rPr lang="en-GB" sz="1600" b="1" dirty="0"/>
              <a:t>Assessment:</a:t>
            </a:r>
          </a:p>
          <a:p>
            <a:r>
              <a:rPr lang="en-GB" sz="1200" b="1" i="1" dirty="0"/>
              <a:t>Written Paper 2 hours and 30 </a:t>
            </a:r>
            <a:r>
              <a:rPr lang="en-GB" sz="1200" b="1" i="1" dirty="0" err="1"/>
              <a:t>mins</a:t>
            </a:r>
            <a:endParaRPr lang="en-GB" sz="1200" b="1" i="1" dirty="0"/>
          </a:p>
          <a:p>
            <a:r>
              <a:rPr lang="en-GB" sz="1200" b="1" i="1" dirty="0"/>
              <a:t>The paper is made up of 3 sections.</a:t>
            </a:r>
          </a:p>
          <a:p>
            <a:r>
              <a:rPr lang="en-GB" sz="1200" b="1" dirty="0"/>
              <a:t>Section A: Live Theatre Evaluation</a:t>
            </a:r>
          </a:p>
          <a:p>
            <a:r>
              <a:rPr lang="en-GB" sz="1200" dirty="0"/>
              <a:t>●20 marks, assessing AO4.</a:t>
            </a:r>
          </a:p>
          <a:p>
            <a:r>
              <a:rPr lang="en-GB" sz="1200" b="1" dirty="0"/>
              <a:t>Section B: Page to Stage: </a:t>
            </a:r>
          </a:p>
          <a:p>
            <a:r>
              <a:rPr lang="en-GB" sz="1200" b="1" dirty="0"/>
              <a:t>Realising a Performance Text </a:t>
            </a:r>
          </a:p>
          <a:p>
            <a:r>
              <a:rPr lang="en-GB" sz="1200" dirty="0"/>
              <a:t>● 36 marks, assessing AO3.</a:t>
            </a:r>
          </a:p>
          <a:p>
            <a:r>
              <a:rPr lang="en-GB" sz="1200" b="1" dirty="0"/>
              <a:t>Section C: Interpreting a Performance Text </a:t>
            </a:r>
          </a:p>
          <a:p>
            <a:r>
              <a:rPr lang="en-GB" sz="1200" dirty="0"/>
              <a:t>● 24 marks, assessing AO3</a:t>
            </a:r>
          </a:p>
        </p:txBody>
      </p:sp>
      <p:sp>
        <p:nvSpPr>
          <p:cNvPr id="9" name="TextBox 8"/>
          <p:cNvSpPr txBox="1"/>
          <p:nvPr/>
        </p:nvSpPr>
        <p:spPr>
          <a:xfrm>
            <a:off x="9448869" y="61971"/>
            <a:ext cx="1394412" cy="3247043"/>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100" dirty="0"/>
              <a:t>Staging</a:t>
            </a:r>
          </a:p>
          <a:p>
            <a:r>
              <a:rPr lang="en-GB" sz="1100" dirty="0"/>
              <a:t>Set</a:t>
            </a:r>
          </a:p>
          <a:p>
            <a:r>
              <a:rPr lang="en-GB" sz="1100" dirty="0"/>
              <a:t>Costume </a:t>
            </a:r>
          </a:p>
          <a:p>
            <a:r>
              <a:rPr lang="en-GB" sz="1100" dirty="0"/>
              <a:t>Lights</a:t>
            </a:r>
          </a:p>
          <a:p>
            <a:r>
              <a:rPr lang="en-GB" sz="1100" dirty="0"/>
              <a:t>Proscenium Arch</a:t>
            </a:r>
          </a:p>
          <a:p>
            <a:r>
              <a:rPr lang="en-GB" sz="1100" dirty="0"/>
              <a:t>Promenade</a:t>
            </a:r>
          </a:p>
          <a:p>
            <a:r>
              <a:rPr lang="en-GB" sz="1100" dirty="0"/>
              <a:t>Theatre in the round</a:t>
            </a:r>
          </a:p>
          <a:p>
            <a:r>
              <a:rPr lang="en-GB" sz="1100" dirty="0"/>
              <a:t>Thrust </a:t>
            </a:r>
          </a:p>
          <a:p>
            <a:r>
              <a:rPr lang="en-GB" sz="1100" dirty="0"/>
              <a:t>Traverse</a:t>
            </a:r>
          </a:p>
          <a:p>
            <a:r>
              <a:rPr lang="en-GB" sz="1100" dirty="0"/>
              <a:t>Characterisation </a:t>
            </a:r>
          </a:p>
          <a:p>
            <a:r>
              <a:rPr lang="en-GB" sz="1100" dirty="0"/>
              <a:t>Themes</a:t>
            </a:r>
          </a:p>
          <a:p>
            <a:r>
              <a:rPr lang="en-GB" sz="1100" dirty="0"/>
              <a:t>Audience impact</a:t>
            </a:r>
          </a:p>
          <a:p>
            <a:r>
              <a:rPr lang="en-GB" sz="1100" dirty="0"/>
              <a:t>Context</a:t>
            </a:r>
          </a:p>
          <a:p>
            <a:r>
              <a:rPr lang="en-GB" sz="1100" dirty="0"/>
              <a:t>Original Performance Conditions</a:t>
            </a:r>
          </a:p>
          <a:p>
            <a:r>
              <a:rPr lang="en-GB" sz="1100" dirty="0"/>
              <a:t>Sound</a:t>
            </a:r>
          </a:p>
          <a:p>
            <a:r>
              <a:rPr lang="en-GB" sz="1100" dirty="0"/>
              <a:t>Set</a:t>
            </a:r>
          </a:p>
        </p:txBody>
      </p:sp>
      <p:sp>
        <p:nvSpPr>
          <p:cNvPr id="11" name="TextBox 10"/>
          <p:cNvSpPr txBox="1"/>
          <p:nvPr/>
        </p:nvSpPr>
        <p:spPr>
          <a:xfrm>
            <a:off x="73371" y="2907272"/>
            <a:ext cx="4273239" cy="3170099"/>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400" b="1" u="sng" dirty="0"/>
              <a:t>Section C: Interpreting a Performance Text </a:t>
            </a:r>
          </a:p>
          <a:p>
            <a:r>
              <a:rPr lang="en-GB" sz="1400" dirty="0"/>
              <a:t>● Students will answer one extended response question from a choice of two based on an unseen named section from their chosen performance text. ● Students will demonstrate how their re-imagined production concept will communicate ideas to a contemporary audience. ● Students will also need to outline how the work of their chosen theatre practitioner has influenced their overall production concept and demonstrate an awareness of the performance text in its original performance conditions. ● Students must take in clean copies of their performance texts for this section, but no other printed materials.</a:t>
            </a:r>
          </a:p>
        </p:txBody>
      </p:sp>
      <p:sp>
        <p:nvSpPr>
          <p:cNvPr id="12" name="TextBox 11"/>
          <p:cNvSpPr txBox="1"/>
          <p:nvPr/>
        </p:nvSpPr>
        <p:spPr>
          <a:xfrm>
            <a:off x="4456968" y="2915773"/>
            <a:ext cx="3836276" cy="273921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400" b="1" u="sng" dirty="0"/>
              <a:t>Section B: Page to Stage: </a:t>
            </a:r>
          </a:p>
          <a:p>
            <a:r>
              <a:rPr lang="en-GB" sz="1400" b="1" u="sng" dirty="0"/>
              <a:t>Realising a Performance Text </a:t>
            </a:r>
          </a:p>
          <a:p>
            <a:r>
              <a:rPr lang="en-GB" sz="1400" dirty="0"/>
              <a:t>● Students answer two extended response questions based on an unseen extract from the performance text they have studied. ● Students will demonstrate how they, as theatre makers, intend to realise the extract in performance. ● Students answer from the perspective of a performer and a designer. ● Performance texts for this section are not allowed in the examination as the extracts will be provided. </a:t>
            </a:r>
          </a:p>
        </p:txBody>
      </p:sp>
      <p:sp>
        <p:nvSpPr>
          <p:cNvPr id="13" name="TextBox 12"/>
          <p:cNvSpPr txBox="1"/>
          <p:nvPr/>
        </p:nvSpPr>
        <p:spPr>
          <a:xfrm>
            <a:off x="5398362" y="109956"/>
            <a:ext cx="3824630" cy="523220"/>
          </a:xfrm>
          <a:prstGeom prst="rect">
            <a:avLst/>
          </a:prstGeom>
          <a:solidFill>
            <a:schemeClr val="tx2">
              <a:lumMod val="40000"/>
              <a:lumOff val="60000"/>
            </a:schemeClr>
          </a:solidFill>
          <a:ln>
            <a:solidFill>
              <a:schemeClr val="tx1"/>
            </a:solidFill>
          </a:ln>
        </p:spPr>
        <p:txBody>
          <a:bodyPr wrap="square" rtlCol="0">
            <a:spAutoFit/>
          </a:bodyPr>
          <a:lstStyle/>
          <a:p>
            <a:r>
              <a:rPr lang="en-GB" sz="1400" b="1" dirty="0"/>
              <a:t>The Written Paper is made up of three main sections</a:t>
            </a:r>
          </a:p>
        </p:txBody>
      </p:sp>
      <p:sp>
        <p:nvSpPr>
          <p:cNvPr id="14" name="TextBox 13"/>
          <p:cNvSpPr txBox="1"/>
          <p:nvPr/>
        </p:nvSpPr>
        <p:spPr>
          <a:xfrm>
            <a:off x="4456969" y="5684935"/>
            <a:ext cx="7656786" cy="1046440"/>
          </a:xfrm>
          <a:prstGeom prst="rect">
            <a:avLst/>
          </a:prstGeom>
          <a:solidFill>
            <a:schemeClr val="accent4">
              <a:lumMod val="40000"/>
              <a:lumOff val="60000"/>
            </a:schemeClr>
          </a:solidFill>
          <a:ln>
            <a:solidFill>
              <a:schemeClr val="tx2"/>
            </a:solidFill>
          </a:ln>
        </p:spPr>
        <p:txBody>
          <a:bodyPr wrap="square" rtlCol="0">
            <a:spAutoFit/>
          </a:bodyPr>
          <a:lstStyle/>
          <a:p>
            <a:r>
              <a:rPr lang="en-GB" sz="1400" b="1" dirty="0"/>
              <a:t>How can I support my child in Drama, as a parent/carer?: </a:t>
            </a:r>
          </a:p>
          <a:p>
            <a:r>
              <a:rPr lang="en-GB" sz="1200" dirty="0"/>
              <a:t>Watch live theatre recording at home and discuss key moments, encourage your child to keep on reading the two set texts and ask them questions about it. </a:t>
            </a:r>
            <a:r>
              <a:rPr lang="en-GB" sz="1200" dirty="0" err="1"/>
              <a:t>Eg</a:t>
            </a:r>
            <a:r>
              <a:rPr lang="en-GB" sz="1200" dirty="0"/>
              <a:t>. Favourite character, plotline etc.</a:t>
            </a:r>
          </a:p>
          <a:p>
            <a:r>
              <a:rPr lang="en-GB" sz="1200" dirty="0"/>
              <a:t>Ask them to talk through their </a:t>
            </a:r>
            <a:r>
              <a:rPr lang="en-GB" sz="1200" dirty="0" err="1"/>
              <a:t>Lysistrata</a:t>
            </a:r>
            <a:r>
              <a:rPr lang="en-GB" sz="1200" dirty="0"/>
              <a:t> production concept. See as much theatre, live or recorded and discuss with them strengths of the production elements. </a:t>
            </a:r>
          </a:p>
        </p:txBody>
      </p:sp>
      <p:sp>
        <p:nvSpPr>
          <p:cNvPr id="3" name="TextBox 2"/>
          <p:cNvSpPr txBox="1"/>
          <p:nvPr/>
        </p:nvSpPr>
        <p:spPr>
          <a:xfrm>
            <a:off x="10920248" y="115833"/>
            <a:ext cx="1072056" cy="3139321"/>
          </a:xfrm>
          <a:prstGeom prst="rect">
            <a:avLst/>
          </a:prstGeom>
          <a:solidFill>
            <a:schemeClr val="accent6">
              <a:lumMod val="40000"/>
              <a:lumOff val="60000"/>
            </a:schemeClr>
          </a:solidFill>
          <a:ln>
            <a:solidFill>
              <a:schemeClr val="tx1">
                <a:lumMod val="85000"/>
                <a:lumOff val="15000"/>
              </a:schemeClr>
            </a:solidFill>
          </a:ln>
        </p:spPr>
        <p:txBody>
          <a:bodyPr wrap="square" rtlCol="0">
            <a:spAutoFit/>
          </a:bodyPr>
          <a:lstStyle/>
          <a:p>
            <a:r>
              <a:rPr lang="en-GB" sz="1100" dirty="0"/>
              <a:t>Themes</a:t>
            </a:r>
          </a:p>
          <a:p>
            <a:r>
              <a:rPr lang="en-GB" sz="1100" dirty="0"/>
              <a:t>Era</a:t>
            </a:r>
          </a:p>
          <a:p>
            <a:r>
              <a:rPr lang="en-GB" sz="1100" dirty="0"/>
              <a:t>Genre</a:t>
            </a:r>
          </a:p>
          <a:p>
            <a:r>
              <a:rPr lang="en-GB" sz="1100" dirty="0"/>
              <a:t>Conventions</a:t>
            </a:r>
          </a:p>
          <a:p>
            <a:r>
              <a:rPr lang="en-GB" sz="1100" dirty="0"/>
              <a:t>Facial expressions</a:t>
            </a:r>
          </a:p>
          <a:p>
            <a:r>
              <a:rPr lang="en-GB" sz="1100" dirty="0"/>
              <a:t>Body language</a:t>
            </a:r>
          </a:p>
          <a:p>
            <a:r>
              <a:rPr lang="en-GB" sz="1100" dirty="0"/>
              <a:t>Pace</a:t>
            </a:r>
          </a:p>
          <a:p>
            <a:r>
              <a:rPr lang="en-GB" sz="1100" dirty="0"/>
              <a:t>Tone</a:t>
            </a:r>
          </a:p>
          <a:p>
            <a:r>
              <a:rPr lang="en-GB" sz="1100" dirty="0"/>
              <a:t>Gestures</a:t>
            </a:r>
          </a:p>
          <a:p>
            <a:r>
              <a:rPr lang="en-GB" sz="1100" dirty="0"/>
              <a:t>Intonation</a:t>
            </a:r>
          </a:p>
          <a:p>
            <a:r>
              <a:rPr lang="en-GB" sz="1100" dirty="0"/>
              <a:t>Pause</a:t>
            </a:r>
          </a:p>
          <a:p>
            <a:r>
              <a:rPr lang="en-GB" sz="1100" dirty="0"/>
              <a:t>Exaggeration</a:t>
            </a:r>
          </a:p>
          <a:p>
            <a:r>
              <a:rPr lang="en-GB" sz="1100" dirty="0"/>
              <a:t>Accent</a:t>
            </a:r>
          </a:p>
          <a:p>
            <a:r>
              <a:rPr lang="en-GB" sz="1100" dirty="0"/>
              <a:t>Semiotics </a:t>
            </a:r>
          </a:p>
          <a:p>
            <a:r>
              <a:rPr lang="en-GB" sz="1100" dirty="0"/>
              <a:t>Proxemics </a:t>
            </a:r>
          </a:p>
          <a:p>
            <a:r>
              <a:rPr lang="en-GB" sz="1100" dirty="0"/>
              <a:t>Historical Context</a:t>
            </a:r>
          </a:p>
        </p:txBody>
      </p:sp>
    </p:spTree>
    <p:extLst>
      <p:ext uri="{BB962C8B-B14F-4D97-AF65-F5344CB8AC3E}">
        <p14:creationId xmlns:p14="http://schemas.microsoft.com/office/powerpoint/2010/main" val="13417229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E49357EBD6784F9BFE2F9686E40A89" ma:contentTypeVersion="5" ma:contentTypeDescription="Create a new document." ma:contentTypeScope="" ma:versionID="169f1ebb6ce21ce09c780d85bfc46316">
  <xsd:schema xmlns:xsd="http://www.w3.org/2001/XMLSchema" xmlns:xs="http://www.w3.org/2001/XMLSchema" xmlns:p="http://schemas.microsoft.com/office/2006/metadata/properties" xmlns:ns2="a2c5d848-953b-417c-b3b7-d110e318d55a" xmlns:ns3="4753969b-93d6-4390-ad67-f8a913156631" targetNamespace="http://schemas.microsoft.com/office/2006/metadata/properties" ma:root="true" ma:fieldsID="c66c5cf5a588b6e3f1e6da63d4dea550" ns2:_="" ns3:_="">
    <xsd:import namespace="a2c5d848-953b-417c-b3b7-d110e318d55a"/>
    <xsd:import namespace="4753969b-93d6-4390-ad67-f8a91315663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c5d848-953b-417c-b3b7-d110e318d5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753969b-93d6-4390-ad67-f8a91315663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753969b-93d6-4390-ad67-f8a913156631">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BA0F89-2D15-4952-9C10-BE0972EBC8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c5d848-953b-417c-b3b7-d110e318d55a"/>
    <ds:schemaRef ds:uri="4753969b-93d6-4390-ad67-f8a9131566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FC93BC1-1D78-4828-B5F3-A330F52AC088}">
  <ds:schemaRefs>
    <ds:schemaRef ds:uri="http://schemas.microsoft.com/office/2006/metadata/properties"/>
    <ds:schemaRef ds:uri="http://schemas.microsoft.com/office/infopath/2007/PartnerControls"/>
    <ds:schemaRef ds:uri="fec6db09-a9d2-4039-9e9c-b15d51163c8a"/>
    <ds:schemaRef ds:uri="549576e2-089f-4243-b4f0-13ec40ab948f"/>
    <ds:schemaRef ds:uri="4753969b-93d6-4390-ad67-f8a913156631"/>
  </ds:schemaRefs>
</ds:datastoreItem>
</file>

<file path=customXml/itemProps3.xml><?xml version="1.0" encoding="utf-8"?>
<ds:datastoreItem xmlns:ds="http://schemas.openxmlformats.org/officeDocument/2006/customXml" ds:itemID="{DD6F21E7-3892-41E4-8CA1-AB2F1F30A5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1608</TotalTime>
  <Words>3680</Words>
  <Application>Microsoft Office PowerPoint</Application>
  <PresentationFormat>Widescreen</PresentationFormat>
  <Paragraphs>300</Paragraphs>
  <Slides>14</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vt:i4>
      </vt:variant>
    </vt:vector>
  </HeadingPairs>
  <TitlesOfParts>
    <vt:vector size="22" baseType="lpstr">
      <vt:lpstr>Arial</vt:lpstr>
      <vt:lpstr>Arial Rounded MT Bold</vt:lpstr>
      <vt:lpstr>Calibri</vt:lpstr>
      <vt:lpstr>Calibri Light</vt:lpstr>
      <vt:lpstr>Symbol</vt:lpstr>
      <vt:lpstr>Times New Roman</vt:lpstr>
      <vt:lpstr>Office Theme</vt:lpstr>
      <vt:lpstr>Office Theme</vt:lpstr>
      <vt:lpstr>A Level Drama  &amp; Theatre Curriculum Overview (Edexcel/Pearson)</vt:lpstr>
      <vt:lpstr>Drama Vision 2022 onwards…</vt:lpstr>
      <vt:lpstr>PowerPoint Presentation</vt:lpstr>
      <vt:lpstr>PowerPoint Presentation</vt:lpstr>
      <vt:lpstr>PowerPoint Presentation</vt:lpstr>
      <vt:lpstr>Drama and Theatre at A level: Feedback </vt:lpstr>
      <vt:lpstr>Drama and Theatre at A level: Homework</vt:lpstr>
      <vt:lpstr>Course Overview </vt:lpstr>
      <vt:lpstr>Course Overview </vt:lpstr>
      <vt:lpstr>Course Overview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 J Pelleymounter</dc:creator>
  <cp:lastModifiedBy>Thomas Oneill</cp:lastModifiedBy>
  <cp:revision>139</cp:revision>
  <dcterms:created xsi:type="dcterms:W3CDTF">2022-05-03T04:28:28Z</dcterms:created>
  <dcterms:modified xsi:type="dcterms:W3CDTF">2023-10-06T19:41:54Z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0x010100F5E49357EBD6784F9BFE2F9686E40A89</vt:lpwstr>
  </property>
  <property fmtid="{D5CDD505-2E9C-101B-9397-08002B2CF9AE}" pid="3" name="Order">
    <vt:r8>180200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