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744" r:id="rId5"/>
  </p:sldMasterIdLst>
  <p:sldIdLst>
    <p:sldId id="270" r:id="rId6"/>
    <p:sldId id="268" r:id="rId7"/>
    <p:sldId id="266" r:id="rId8"/>
    <p:sldId id="265" r:id="rId9"/>
    <p:sldId id="276" r:id="rId10"/>
    <p:sldId id="271" r:id="rId11"/>
    <p:sldId id="272" r:id="rId12"/>
    <p:sldId id="257" r:id="rId13"/>
    <p:sldId id="258" r:id="rId14"/>
    <p:sldId id="259" r:id="rId15"/>
    <p:sldId id="273" r:id="rId16"/>
    <p:sldId id="27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99"/>
    <a:srgbClr val="99CCFF"/>
    <a:srgbClr val="FFFFCC"/>
    <a:srgbClr val="CCFFFF"/>
    <a:srgbClr val="CCFFCC"/>
    <a:srgbClr val="FFCCCC"/>
    <a:srgbClr val="CCECFF"/>
    <a:srgbClr val="FF9999"/>
    <a:srgbClr val="FFCC99"/>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876A13-A13B-48A5-B303-E1935B5BCB92}" v="3" dt="2023-10-06T08:53:36.765"/>
    <p1510:client id="{71E54BD8-C7EC-46D1-9ED9-428289DB04A9}" v="1" dt="2023-10-06T08:48:56.7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snapToGrid="0">
      <p:cViewPr varScale="1">
        <p:scale>
          <a:sx n="69" d="100"/>
          <a:sy n="69" d="100"/>
        </p:scale>
        <p:origin x="6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3051210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3094994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2389102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4104099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F49284A-EBA6-491C-88B2-085C45412675}" type="datetimeFigureOut">
              <a:rPr lang="en-GB" smtClean="0"/>
              <a:t>06/10/2023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2965166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F49284A-EBA6-491C-88B2-085C45412675}" type="datetimeFigureOut">
              <a:rPr lang="en-GB" smtClean="0"/>
              <a:t>06/10/2023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3400074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49284A-EBA6-491C-88B2-085C45412675}" type="datetimeFigureOut">
              <a:rPr lang="en-GB" smtClean="0"/>
              <a:t>06/10/2023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7981754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3864551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355386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316704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22296720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5873989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18194012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2837380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42468600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37567747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184760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3369024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13710993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37596379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39717648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573812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49284A-EBA6-491C-88B2-085C45412675}" type="datetimeFigureOut">
              <a:rPr lang="en-GB" smtClean="0"/>
              <a:t>06/10/2023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EF209D-C53F-4459-AC48-BB0E714A6B0C}" type="slidenum">
              <a:rPr lang="en-GB" smtClean="0"/>
              <a:t>‹#›</a:t>
            </a:fld>
            <a:endParaRPr lang="en-GB"/>
          </a:p>
        </p:txBody>
      </p:sp>
    </p:spTree>
    <p:extLst>
      <p:ext uri="{BB962C8B-B14F-4D97-AF65-F5344CB8AC3E}">
        <p14:creationId xmlns:p14="http://schemas.microsoft.com/office/powerpoint/2010/main" val="334345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49284A-EBA6-491C-88B2-085C45412675}" type="datetimeFigureOut">
              <a:rPr lang="en-GB" smtClean="0"/>
              <a:t>06/10/2023</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EF209D-C53F-4459-AC48-BB0E714A6B0C}" type="slidenum">
              <a:rPr lang="en-GB" smtClean="0"/>
              <a:t>‹#›</a:t>
            </a:fld>
            <a:endParaRPr lang="en-GB" dirty="0"/>
          </a:p>
        </p:txBody>
      </p:sp>
    </p:spTree>
    <p:extLst>
      <p:ext uri="{BB962C8B-B14F-4D97-AF65-F5344CB8AC3E}">
        <p14:creationId xmlns:p14="http://schemas.microsoft.com/office/powerpoint/2010/main" val="3917960479"/>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GCSE Drama Curriculum Overview (OCR)</a:t>
            </a:r>
          </a:p>
        </p:txBody>
      </p:sp>
      <p:pic>
        <p:nvPicPr>
          <p:cNvPr id="4" name="Content Placeholder 3"/>
          <p:cNvPicPr>
            <a:picLocks noGrp="1" noChangeAspect="1"/>
          </p:cNvPicPr>
          <p:nvPr>
            <p:ph idx="1"/>
          </p:nvPr>
        </p:nvPicPr>
        <p:blipFill>
          <a:blip r:embed="rId2"/>
          <a:stretch>
            <a:fillRect/>
          </a:stretch>
        </p:blipFill>
        <p:spPr>
          <a:xfrm>
            <a:off x="4379682" y="2028497"/>
            <a:ext cx="3145725" cy="3048934"/>
          </a:xfrm>
          <a:prstGeom prst="rect">
            <a:avLst/>
          </a:prstGeom>
        </p:spPr>
      </p:pic>
    </p:spTree>
    <p:extLst>
      <p:ext uri="{BB962C8B-B14F-4D97-AF65-F5344CB8AC3E}">
        <p14:creationId xmlns:p14="http://schemas.microsoft.com/office/powerpoint/2010/main" val="1727076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5433" y="365126"/>
            <a:ext cx="10808367" cy="934286"/>
          </a:xfrm>
        </p:spPr>
        <p:txBody>
          <a:bodyPr/>
          <a:lstStyle/>
          <a:p>
            <a:r>
              <a:rPr lang="en-GB" dirty="0">
                <a:latin typeface="Arial Rounded MT Bold" panose="020F0704030504030204" pitchFamily="34" charset="0"/>
              </a:rPr>
              <a:t>Drama Vision 2022 onwards…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28598677"/>
              </p:ext>
            </p:extLst>
          </p:nvPr>
        </p:nvGraphicFramePr>
        <p:xfrm>
          <a:off x="545433" y="1299411"/>
          <a:ext cx="11004884" cy="4907280"/>
        </p:xfrm>
        <a:graphic>
          <a:graphicData uri="http://schemas.openxmlformats.org/drawingml/2006/table">
            <a:tbl>
              <a:tblPr firstRow="1" firstCol="1" bandRow="1">
                <a:tableStyleId>{5C22544A-7EE6-4342-B048-85BDC9FD1C3A}</a:tableStyleId>
              </a:tblPr>
              <a:tblGrid>
                <a:gridCol w="11004884">
                  <a:extLst>
                    <a:ext uri="{9D8B030D-6E8A-4147-A177-3AD203B41FA5}">
                      <a16:colId xmlns:a16="http://schemas.microsoft.com/office/drawing/2014/main" val="1125297931"/>
                    </a:ext>
                  </a:extLst>
                </a:gridCol>
              </a:tblGrid>
              <a:tr h="4780397">
                <a:tc>
                  <a:txBody>
                    <a:bodyPr/>
                    <a:lstStyle/>
                    <a:p>
                      <a:r>
                        <a:rPr lang="en-GB" sz="1800" b="1" kern="1200" dirty="0">
                          <a:solidFill>
                            <a:schemeClr val="lt1"/>
                          </a:solidFill>
                          <a:effectLst/>
                          <a:latin typeface="+mn-lt"/>
                          <a:ea typeface="+mn-ea"/>
                          <a:cs typeface="+mn-cs"/>
                        </a:rPr>
                        <a:t> </a:t>
                      </a:r>
                      <a:endParaRPr lang="en-GB" sz="1800" b="0" kern="1200" dirty="0">
                        <a:solidFill>
                          <a:schemeClr val="lt1"/>
                        </a:solidFill>
                        <a:effectLst/>
                        <a:latin typeface="+mn-lt"/>
                        <a:ea typeface="+mn-ea"/>
                        <a:cs typeface="+mn-cs"/>
                      </a:endParaRPr>
                    </a:p>
                    <a:p>
                      <a:r>
                        <a:rPr lang="en-GB" sz="1800" b="0" kern="1200" dirty="0">
                          <a:solidFill>
                            <a:schemeClr val="tx1"/>
                          </a:solidFill>
                          <a:effectLst/>
                          <a:latin typeface="+mn-lt"/>
                          <a:ea typeface="+mn-ea"/>
                          <a:cs typeface="+mn-cs"/>
                        </a:rPr>
                        <a:t>In the Drama department we aim to celebrate the diversity of our students at Huntington School. We are an all-inclusive department who embraces every individual’s unique starting point.  Our curriculum, teaching strategies and extra-curricular opportunities are bespoke to support each individual student on their journey through Drama. </a:t>
                      </a:r>
                    </a:p>
                    <a:p>
                      <a:r>
                        <a:rPr lang="en-GB" sz="1800" b="0" kern="1200" dirty="0">
                          <a:solidFill>
                            <a:schemeClr val="tx1"/>
                          </a:solidFill>
                          <a:effectLst/>
                          <a:latin typeface="+mn-lt"/>
                          <a:ea typeface="+mn-ea"/>
                          <a:cs typeface="+mn-cs"/>
                        </a:rPr>
                        <a:t> </a:t>
                      </a:r>
                    </a:p>
                    <a:p>
                      <a:r>
                        <a:rPr lang="en-GB" sz="1800" b="0" kern="1200" dirty="0">
                          <a:solidFill>
                            <a:schemeClr val="tx1"/>
                          </a:solidFill>
                          <a:effectLst/>
                          <a:latin typeface="+mn-lt"/>
                          <a:ea typeface="+mn-ea"/>
                          <a:cs typeface="+mn-cs"/>
                        </a:rPr>
                        <a:t>We recognise that Drama is a subject in its own right but also is a fantastic tool to explore a vast variety of cross curricular/life skills.  We ensure our curriculum is rigorous in the study of the theory of theatre. We embed subject specific vocabulary and aim to excite students about practitioners, genres and theatre history.  We aim to build individual’s confidence, develop essential life skills and form mature working relationships so that they have the skills to overcome problems.  We aim to inspire creativity where students are challenged in a safe environment where they develop into independent learners and leaders.  Enjoyment and appreciation of the Arts is key through engagement with students and parents.</a:t>
                      </a:r>
                    </a:p>
                    <a:p>
                      <a:r>
                        <a:rPr lang="en-GB" sz="1800" b="0" kern="1200" dirty="0">
                          <a:solidFill>
                            <a:schemeClr val="tx1"/>
                          </a:solidFill>
                          <a:effectLst/>
                          <a:latin typeface="+mn-lt"/>
                          <a:ea typeface="+mn-ea"/>
                          <a:cs typeface="+mn-cs"/>
                        </a:rPr>
                        <a:t> </a:t>
                      </a:r>
                    </a:p>
                    <a:p>
                      <a:r>
                        <a:rPr lang="en-GB" sz="1800" b="0" kern="1200" dirty="0">
                          <a:solidFill>
                            <a:schemeClr val="tx1"/>
                          </a:solidFill>
                          <a:effectLst/>
                          <a:latin typeface="+mn-lt"/>
                          <a:ea typeface="+mn-ea"/>
                          <a:cs typeface="+mn-cs"/>
                        </a:rPr>
                        <a:t>In Drama our students become performers, directors, theatre makers, leaders, researchers, deep thinkers and solution focused individuals. We strive for self-discipline and control of rigorously rehearsed and refined skills. Team work is key to a healthy working environment where we encourage and support all learners to be the best they can be.  </a:t>
                      </a:r>
                    </a:p>
                    <a:p>
                      <a:pPr>
                        <a:spcAft>
                          <a:spcPts val="0"/>
                        </a:spcAft>
                      </a:pPr>
                      <a:endParaRPr lang="en-GB" sz="1600"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endParaRPr>
                    </a:p>
                  </a:txBody>
                  <a:tcPr marL="68580" marR="68580" marT="0" marB="0">
                    <a:gradFill>
                      <a:gsLst>
                        <a:gs pos="0">
                          <a:schemeClr val="accent1">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628458262"/>
                  </a:ext>
                </a:extLst>
              </a:tr>
            </a:tbl>
          </a:graphicData>
        </a:graphic>
      </p:graphicFrame>
      <p:sp>
        <p:nvSpPr>
          <p:cNvPr id="5" name="Rectangle 1"/>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65831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033952" y="1734371"/>
            <a:ext cx="5953988" cy="4216539"/>
          </a:xfrm>
          <a:prstGeom prst="rect">
            <a:avLst/>
          </a:prstGeom>
          <a:solidFill>
            <a:schemeClr val="accent1">
              <a:lumMod val="40000"/>
              <a:lumOff val="60000"/>
            </a:schemeClr>
          </a:solidFill>
          <a:ln>
            <a:solidFill>
              <a:schemeClr val="tx2"/>
            </a:solidFill>
          </a:ln>
        </p:spPr>
        <p:txBody>
          <a:bodyPr wrap="square" rtlCol="0">
            <a:spAutoFit/>
          </a:bodyPr>
          <a:lstStyle/>
          <a:p>
            <a:r>
              <a:rPr lang="en-GB" b="1" dirty="0"/>
              <a:t>How can I support my child in Drama, as a parent/carer?</a:t>
            </a:r>
          </a:p>
          <a:p>
            <a:endParaRPr lang="en-GB" b="1" dirty="0"/>
          </a:p>
          <a:p>
            <a:r>
              <a:rPr lang="en-GB" dirty="0"/>
              <a:t>Just speaking to your child about their lessons and encouraging them to discuss topics at home will help.  In terms of building confidence, the more rehearsal and show back they can do at home the better.  If they are writing scripts helping them come up with creative ideas and encouraging them to use the correct format, spelling and punctuation etc.  Going over line learning and testing your child on their lines is helpful. Helping them source props and costumes to enhance performances is a valid support.  Seeing live theatre is an excellent way that students can see how the profession works.  Encouraging practice questions and timed essay writing for the written exam.  </a:t>
            </a:r>
          </a:p>
          <a:p>
            <a:endParaRPr lang="en-GB" sz="1600" b="1" dirty="0"/>
          </a:p>
        </p:txBody>
      </p:sp>
      <p:sp>
        <p:nvSpPr>
          <p:cNvPr id="6" name="Rectangle 5"/>
          <p:cNvSpPr/>
          <p:nvPr/>
        </p:nvSpPr>
        <p:spPr>
          <a:xfrm>
            <a:off x="319224" y="509859"/>
            <a:ext cx="5447211" cy="5755422"/>
          </a:xfrm>
          <a:prstGeom prst="rect">
            <a:avLst/>
          </a:prstGeom>
          <a:gradFill>
            <a:gsLst>
              <a:gs pos="0">
                <a:schemeClr val="accent1">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accent1"/>
            </a:solidFill>
          </a:ln>
        </p:spPr>
        <p:txBody>
          <a:bodyPr wrap="square">
            <a:spAutoFit/>
          </a:bodyPr>
          <a:lstStyle/>
          <a:p>
            <a:pPr lvl="0"/>
            <a:r>
              <a:rPr lang="en-GB" b="1" dirty="0">
                <a:solidFill>
                  <a:prstClr val="black"/>
                </a:solidFill>
              </a:rPr>
              <a:t>Truly Great Teaching in Drama</a:t>
            </a:r>
          </a:p>
          <a:p>
            <a:pPr marL="342900" lvl="0" indent="-342900">
              <a:buFont typeface="Symbol" panose="05050102010706020507" pitchFamily="18" charset="2"/>
              <a:buChar char=""/>
            </a:pPr>
            <a:r>
              <a:rPr lang="en-GB" sz="1400" dirty="0">
                <a:solidFill>
                  <a:prstClr val="black"/>
                </a:solidFill>
              </a:rPr>
              <a:t>We have High expectations for ALL students, empowering each individual to be best they can be regardless of background.</a:t>
            </a:r>
          </a:p>
          <a:p>
            <a:pPr marL="342900" lvl="0" indent="-342900">
              <a:buFont typeface="Symbol" panose="05050102010706020507" pitchFamily="18" charset="2"/>
              <a:buChar char=""/>
            </a:pPr>
            <a:r>
              <a:rPr lang="en-US" sz="1400" dirty="0">
                <a:solidFill>
                  <a:prstClr val="black"/>
                </a:solidFill>
              </a:rPr>
              <a:t>We know every student as an individual so that we can nurture and support them on their journey in Drama. We create a safe space to enable all students to be brave, take risks and grow in confidence.</a:t>
            </a:r>
            <a:endParaRPr lang="en-GB" sz="1400" dirty="0">
              <a:solidFill>
                <a:prstClr val="black"/>
              </a:solidFill>
            </a:endParaRPr>
          </a:p>
          <a:p>
            <a:pPr marL="342900" lvl="0" indent="-342900">
              <a:buFont typeface="Symbol" panose="05050102010706020507" pitchFamily="18" charset="2"/>
              <a:buChar char=""/>
            </a:pPr>
            <a:r>
              <a:rPr lang="en-GB" sz="1400" dirty="0">
                <a:solidFill>
                  <a:prstClr val="black"/>
                </a:solidFill>
              </a:rPr>
              <a:t>We link Drama with ‘Life Skills’ and the real world. Promoting  teamwork, problem solving, effective communication, confidence, resilience and curiosity </a:t>
            </a:r>
          </a:p>
          <a:p>
            <a:pPr marL="342900" lvl="0" indent="-342900">
              <a:buFont typeface="Symbol" panose="05050102010706020507" pitchFamily="18" charset="2"/>
              <a:buChar char=""/>
            </a:pPr>
            <a:r>
              <a:rPr lang="en-US" sz="1400" dirty="0">
                <a:solidFill>
                  <a:prstClr val="black"/>
                </a:solidFill>
              </a:rPr>
              <a:t>We make ourselves vulnerable, sharing relevant life experiences, pushing beyond our own comfort zone in performance and being open to share emotions. This sets an example as role models of Drama practitioners to empower students to do the same.</a:t>
            </a:r>
            <a:endParaRPr lang="en-GB" sz="1400" dirty="0">
              <a:solidFill>
                <a:prstClr val="black"/>
              </a:solidFill>
            </a:endParaRPr>
          </a:p>
          <a:p>
            <a:pPr marL="342900" lvl="0" indent="-342900">
              <a:buFont typeface="Symbol" panose="05050102010706020507" pitchFamily="18" charset="2"/>
              <a:buChar char=""/>
            </a:pPr>
            <a:r>
              <a:rPr lang="en-US" sz="1400" dirty="0">
                <a:solidFill>
                  <a:prstClr val="black"/>
                </a:solidFill>
              </a:rPr>
              <a:t>We ensure that we have up to date and accurate subject knowledge. We understand the literacy demands of our subject. We strive to embed our unique vocabulary and metacognitive thinking into our lessons so that students aspire to think, write and perform like Drama practitioners. </a:t>
            </a:r>
            <a:endParaRPr lang="en-GB" sz="1400" dirty="0">
              <a:solidFill>
                <a:prstClr val="black"/>
              </a:solidFill>
            </a:endParaRPr>
          </a:p>
          <a:p>
            <a:pPr marL="342900" lvl="0" indent="-342900">
              <a:buFont typeface="Symbol" panose="05050102010706020507" pitchFamily="18" charset="2"/>
              <a:buChar char=""/>
            </a:pPr>
            <a:r>
              <a:rPr lang="en-US" sz="1400" dirty="0">
                <a:solidFill>
                  <a:prstClr val="black"/>
                </a:solidFill>
              </a:rPr>
              <a:t>We instill a drive and passion for students to be intrinsically motivated by broadening their opportunities to experience a wide range of theatre, past present and future.</a:t>
            </a:r>
            <a:endParaRPr lang="en-GB" sz="1400" dirty="0">
              <a:solidFill>
                <a:prstClr val="black"/>
              </a:solidFill>
            </a:endParaRPr>
          </a:p>
          <a:p>
            <a:pPr marL="342900" lvl="0" indent="-342900">
              <a:buFont typeface="Symbol" panose="05050102010706020507" pitchFamily="18" charset="2"/>
              <a:buChar char=""/>
            </a:pPr>
            <a:r>
              <a:rPr lang="en-GB" sz="1400" dirty="0">
                <a:solidFill>
                  <a:prstClr val="black"/>
                </a:solidFill>
              </a:rPr>
              <a:t> We promote  independent learning and ownership of their work. As Drama practitioners we continue to learn, putting on many hats as historians, researchers, designers, theatre technicians, directors and actors.</a:t>
            </a:r>
            <a:endParaRPr lang="en-GB" sz="1400" dirty="0">
              <a:solidFill>
                <a:prstClr val="black"/>
              </a:solidFill>
              <a:latin typeface="Times New Roman" panose="02020603050405020304" pitchFamily="18"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2638018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47134" y="966507"/>
            <a:ext cx="10709440" cy="954107"/>
          </a:xfrm>
          <a:prstGeom prst="rect">
            <a:avLst/>
          </a:prstGeom>
          <a:solidFill>
            <a:schemeClr val="accent1">
              <a:lumMod val="20000"/>
              <a:lumOff val="80000"/>
            </a:schemeClr>
          </a:solidFill>
          <a:ln w="9525">
            <a:solidFill>
              <a:schemeClr val="accent1">
                <a:lumMod val="75000"/>
              </a:schemeClr>
            </a:solidFill>
          </a:ln>
        </p:spPr>
        <p:txBody>
          <a:bodyPr wrap="square">
            <a:spAutoFit/>
          </a:bodyPr>
          <a:lstStyle/>
          <a:p>
            <a:r>
              <a:rPr lang="en-GB" sz="1400" dirty="0"/>
              <a:t>Drama involves working alone or with others to shape ideas into actions and exploring the conventions, resources and techniques, with increasing confidence. Creating drama includes discussion, research, questioning, thinking, sharing ideas and experimenting with different techniques to deepen the understanding of texts and situations. Creativity in drama is imaginative, linguistic and physical. The realisation of ideas and the interpretation of texts involve the selective use of verbal and visual expression to create and convey meanings in an active way.</a:t>
            </a:r>
          </a:p>
        </p:txBody>
      </p:sp>
      <p:sp>
        <p:nvSpPr>
          <p:cNvPr id="6" name="Rectangle 5"/>
          <p:cNvSpPr/>
          <p:nvPr/>
        </p:nvSpPr>
        <p:spPr>
          <a:xfrm>
            <a:off x="627727" y="2876193"/>
            <a:ext cx="10709440" cy="1384995"/>
          </a:xfrm>
          <a:prstGeom prst="rect">
            <a:avLst/>
          </a:prstGeom>
          <a:solidFill>
            <a:srgbClr val="FFFFCC"/>
          </a:solidFill>
          <a:ln w="9525">
            <a:solidFill>
              <a:srgbClr val="FFC000"/>
            </a:solidFill>
          </a:ln>
        </p:spPr>
        <p:txBody>
          <a:bodyPr wrap="square">
            <a:spAutoFit/>
          </a:bodyPr>
          <a:lstStyle/>
          <a:p>
            <a:r>
              <a:rPr lang="en-GB" sz="1400" dirty="0"/>
              <a:t>Within the context of educational drama ‘performing’ does not necessarily mean taking part in a public performance. Performing refers to the work of a class, group or individual exploring, preparing and sharing ideas through enactment. Pupils may be seen as performing when occupying the dual roles of actor and spectator by commenting on dramatic moments to which they are contributing. Key aspects of performance are:  sustaining a role or roles using particular performance styles;  giving a coherent interpretation of a role; communicating with an audience using voice, gesture, movement, timing and space; creating a dramatic atmosphere using appropriate lighting, sound and design; working cooperatively with others.</a:t>
            </a:r>
          </a:p>
        </p:txBody>
      </p:sp>
      <p:sp>
        <p:nvSpPr>
          <p:cNvPr id="7" name="Rectangle 6"/>
          <p:cNvSpPr/>
          <p:nvPr/>
        </p:nvSpPr>
        <p:spPr>
          <a:xfrm>
            <a:off x="657120" y="5214601"/>
            <a:ext cx="10631813" cy="1169551"/>
          </a:xfrm>
          <a:prstGeom prst="rect">
            <a:avLst/>
          </a:prstGeom>
          <a:solidFill>
            <a:srgbClr val="FFCCCC"/>
          </a:solidFill>
          <a:ln w="12700">
            <a:solidFill>
              <a:srgbClr val="FF0000"/>
            </a:solidFill>
          </a:ln>
        </p:spPr>
        <p:txBody>
          <a:bodyPr wrap="square">
            <a:spAutoFit/>
          </a:bodyPr>
          <a:lstStyle/>
          <a:p>
            <a:r>
              <a:rPr lang="en-GB" sz="1400" dirty="0"/>
              <a:t>Responding to drama involves pupils in reflecting on their own experience of drama. They also need to express their understanding of what the drama is saying and how it is saying it through dramatic conventions and techniques. Responses can be emotional or intellectual, individual or shared, spoken or written. During a planned sequence of lessons pupils should be deepening their critical thinking both in and outside the drama. Whether relating to the experience of performing or of seeing a performance, pupils can respond to content, form, character, language, symbolism or impact, and can do so with increasingly analytical insight, using appropriate subject-specific terminology.</a:t>
            </a:r>
          </a:p>
        </p:txBody>
      </p:sp>
      <p:sp>
        <p:nvSpPr>
          <p:cNvPr id="2" name="TextBox 1"/>
          <p:cNvSpPr txBox="1"/>
          <p:nvPr/>
        </p:nvSpPr>
        <p:spPr>
          <a:xfrm>
            <a:off x="647134" y="539357"/>
            <a:ext cx="10709440" cy="369332"/>
          </a:xfrm>
          <a:prstGeom prst="rect">
            <a:avLst/>
          </a:prstGeom>
          <a:solidFill>
            <a:schemeClr val="accent1"/>
          </a:solidFill>
        </p:spPr>
        <p:txBody>
          <a:bodyPr wrap="square" rtlCol="0">
            <a:spAutoFit/>
          </a:bodyPr>
          <a:lstStyle/>
          <a:p>
            <a:r>
              <a:rPr lang="en-GB" b="1" dirty="0"/>
              <a:t>Creating</a:t>
            </a:r>
            <a:r>
              <a:rPr lang="en-GB" dirty="0"/>
              <a:t> </a:t>
            </a:r>
          </a:p>
        </p:txBody>
      </p:sp>
      <p:sp>
        <p:nvSpPr>
          <p:cNvPr id="3" name="TextBox 2"/>
          <p:cNvSpPr txBox="1"/>
          <p:nvPr/>
        </p:nvSpPr>
        <p:spPr>
          <a:xfrm>
            <a:off x="647134" y="2449043"/>
            <a:ext cx="10690033" cy="369332"/>
          </a:xfrm>
          <a:prstGeom prst="rect">
            <a:avLst/>
          </a:prstGeom>
          <a:solidFill>
            <a:schemeClr val="accent4"/>
          </a:solidFill>
        </p:spPr>
        <p:txBody>
          <a:bodyPr wrap="square" rtlCol="0">
            <a:spAutoFit/>
          </a:bodyPr>
          <a:lstStyle/>
          <a:p>
            <a:r>
              <a:rPr lang="en-GB" b="1" dirty="0"/>
              <a:t>Performing</a:t>
            </a:r>
            <a:r>
              <a:rPr lang="en-GB" dirty="0"/>
              <a:t> </a:t>
            </a:r>
          </a:p>
        </p:txBody>
      </p:sp>
      <p:sp>
        <p:nvSpPr>
          <p:cNvPr id="4" name="TextBox 3"/>
          <p:cNvSpPr txBox="1"/>
          <p:nvPr/>
        </p:nvSpPr>
        <p:spPr>
          <a:xfrm>
            <a:off x="647134" y="4755682"/>
            <a:ext cx="10631813" cy="369332"/>
          </a:xfrm>
          <a:prstGeom prst="rect">
            <a:avLst/>
          </a:prstGeom>
          <a:solidFill>
            <a:srgbClr val="FF7C80"/>
          </a:solidFill>
        </p:spPr>
        <p:txBody>
          <a:bodyPr wrap="square" rtlCol="0">
            <a:spAutoFit/>
          </a:bodyPr>
          <a:lstStyle/>
          <a:p>
            <a:r>
              <a:rPr lang="en-GB" b="1" dirty="0"/>
              <a:t>Responding</a:t>
            </a:r>
            <a:r>
              <a:rPr lang="en-GB" dirty="0"/>
              <a:t> </a:t>
            </a:r>
          </a:p>
        </p:txBody>
      </p:sp>
    </p:spTree>
    <p:extLst>
      <p:ext uri="{BB962C8B-B14F-4D97-AF65-F5344CB8AC3E}">
        <p14:creationId xmlns:p14="http://schemas.microsoft.com/office/powerpoint/2010/main" val="15012037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itle 6"/>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6" name="Picture 5"/>
          <p:cNvPicPr>
            <a:picLocks noChangeAspect="1"/>
          </p:cNvPicPr>
          <p:nvPr/>
        </p:nvPicPr>
        <p:blipFill rotWithShape="1">
          <a:blip r:embed="rId2"/>
          <a:srcRect l="19779" t="18419" r="20970" b="12396"/>
          <a:stretch/>
        </p:blipFill>
        <p:spPr>
          <a:xfrm>
            <a:off x="182880" y="171348"/>
            <a:ext cx="11887200" cy="6579972"/>
          </a:xfrm>
          <a:prstGeom prst="rect">
            <a:avLst/>
          </a:prstGeom>
        </p:spPr>
      </p:pic>
    </p:spTree>
    <p:extLst>
      <p:ext uri="{BB962C8B-B14F-4D97-AF65-F5344CB8AC3E}">
        <p14:creationId xmlns:p14="http://schemas.microsoft.com/office/powerpoint/2010/main" val="18239720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4009" y="65606"/>
            <a:ext cx="10799989" cy="287383"/>
          </a:xfrm>
          <a:solidFill>
            <a:schemeClr val="accent1">
              <a:lumMod val="40000"/>
              <a:lumOff val="60000"/>
            </a:schemeClr>
          </a:solidFill>
          <a:ln>
            <a:solidFill>
              <a:srgbClr val="0070C0"/>
            </a:solidFill>
          </a:ln>
        </p:spPr>
        <p:txBody>
          <a:bodyPr>
            <a:noAutofit/>
          </a:bodyPr>
          <a:lstStyle/>
          <a:p>
            <a:pPr algn="ctr"/>
            <a:r>
              <a:rPr lang="en-GB" sz="3600" b="1" dirty="0"/>
              <a:t>Drama at GCSE</a:t>
            </a:r>
          </a:p>
        </p:txBody>
      </p:sp>
      <p:sp>
        <p:nvSpPr>
          <p:cNvPr id="8" name="TextBox 7"/>
          <p:cNvSpPr txBox="1"/>
          <p:nvPr/>
        </p:nvSpPr>
        <p:spPr>
          <a:xfrm>
            <a:off x="624009" y="418596"/>
            <a:ext cx="10799989" cy="2308324"/>
          </a:xfrm>
          <a:prstGeom prst="rect">
            <a:avLst/>
          </a:prstGeom>
          <a:solidFill>
            <a:srgbClr val="FFFFCC"/>
          </a:solidFill>
          <a:ln>
            <a:solidFill>
              <a:srgbClr val="002060"/>
            </a:solidFill>
          </a:ln>
        </p:spPr>
        <p:txBody>
          <a:bodyPr wrap="square" rtlCol="0">
            <a:spAutoFit/>
          </a:bodyPr>
          <a:lstStyle/>
          <a:p>
            <a:r>
              <a:rPr lang="en-GB" sz="1200" b="1" dirty="0"/>
              <a:t>Feedback Policy:</a:t>
            </a:r>
          </a:p>
          <a:p>
            <a:r>
              <a:rPr lang="en-GB" sz="1200" dirty="0"/>
              <a:t>1. There are 2 non examined units. One is internally assessed and one is assessed by the exam board. Teachers are able to review work before it is handed in for final assessment. However, this will be in ‘general’ terms to enable learners to take the initiative themselves in making amendments. General advice will be given during rehearsals and performances; however suggestions on how the assessed piece is to be improved are not allowed to be given directly by the teacher. 2. The third unit is a written examination- externally assessed. 3. Formative assessment is offered throughout the course, which includes one-to-one verbal feedback that identifies strengths and areas for improvement. Small group work, pair work, and solo work is also assessed by monitoring student learning, and teaching. 4. Mock assessments with feedback will take place throughout the course both written and practical. 5. Throughout the year students will receive at least one written feedback from the teacher in the shape of Strengths, Weaknesses and Next Steps on a practical element of the course. 6. Extended learning which is written will be marked and feedback in the form of ‘SWANS’ or ‘Stars and Wishes’ again will be carried out accordingly to the EL. Work may be submitted by hand or on teams. 7. Mock assessments (2 practical mocks and 1 written) and final coursework assessment marks will be recorded on SIMs. 8. Written teacher feedback will be in purple pen, students will write in blue or black unless that are responding to corrections or feedback with which it should then be done in green pen. (Students are given time within lessons to do this). Unless on TEAMS and feedback is typed.</a:t>
            </a:r>
          </a:p>
        </p:txBody>
      </p:sp>
      <p:sp>
        <p:nvSpPr>
          <p:cNvPr id="10" name="TextBox 9"/>
          <p:cNvSpPr txBox="1"/>
          <p:nvPr/>
        </p:nvSpPr>
        <p:spPr>
          <a:xfrm>
            <a:off x="624010" y="2858134"/>
            <a:ext cx="10799989" cy="3416320"/>
          </a:xfrm>
          <a:prstGeom prst="rect">
            <a:avLst/>
          </a:prstGeom>
          <a:solidFill>
            <a:srgbClr val="CCFF99"/>
          </a:solidFill>
          <a:ln>
            <a:solidFill>
              <a:srgbClr val="0070C0"/>
            </a:solidFill>
          </a:ln>
        </p:spPr>
        <p:txBody>
          <a:bodyPr wrap="square" rtlCol="0">
            <a:spAutoFit/>
          </a:bodyPr>
          <a:lstStyle/>
          <a:p>
            <a:pPr lvl="0">
              <a:defRPr/>
            </a:pPr>
            <a:r>
              <a:rPr lang="en-GB" sz="1200" b="1" dirty="0">
                <a:solidFill>
                  <a:prstClr val="black"/>
                </a:solidFill>
              </a:rPr>
              <a:t>Homework Policy:</a:t>
            </a:r>
          </a:p>
          <a:p>
            <a:pPr lvl="0">
              <a:defRPr/>
            </a:pPr>
            <a:endParaRPr lang="en-GB" sz="1200" b="1" dirty="0">
              <a:solidFill>
                <a:prstClr val="black"/>
              </a:solidFill>
            </a:endParaRPr>
          </a:p>
          <a:p>
            <a:pPr lvl="0">
              <a:defRPr/>
            </a:pPr>
            <a:r>
              <a:rPr lang="en-GB" sz="1200" b="1" dirty="0">
                <a:solidFill>
                  <a:prstClr val="black"/>
                </a:solidFill>
              </a:rPr>
              <a:t>Frequency: </a:t>
            </a:r>
            <a:r>
              <a:rPr lang="en-GB" sz="1200" dirty="0">
                <a:solidFill>
                  <a:prstClr val="black"/>
                </a:solidFill>
              </a:rPr>
              <a:t>Homework tasks will be set on a weekly basis. Students are encouraged to work on their own for some tasks, e.g. learning lines, devising scenes. Students are to attend extra rehearsals for the practical work and are encouraged to attend Drama booster sessions to complete and to practise work for the written exam. Teachers will be available at dedicated times to support students with both practical and written tasks.</a:t>
            </a:r>
          </a:p>
          <a:p>
            <a:pPr lvl="0">
              <a:defRPr/>
            </a:pPr>
            <a:endParaRPr lang="en-GB" sz="1200" b="1" dirty="0">
              <a:solidFill>
                <a:prstClr val="black"/>
              </a:solidFill>
            </a:endParaRPr>
          </a:p>
          <a:p>
            <a:pPr lvl="0">
              <a:defRPr/>
            </a:pPr>
            <a:r>
              <a:rPr lang="en-GB" sz="1200" b="1" dirty="0">
                <a:solidFill>
                  <a:prstClr val="black"/>
                </a:solidFill>
              </a:rPr>
              <a:t>Types of tasks:</a:t>
            </a:r>
          </a:p>
          <a:p>
            <a:pPr marL="171450" lvl="0" indent="-171450">
              <a:buFont typeface="Arial" panose="020B0604020202020204" pitchFamily="34" charset="0"/>
              <a:buChar char="•"/>
              <a:defRPr/>
            </a:pPr>
            <a:r>
              <a:rPr lang="en-GB" sz="1200" dirty="0">
                <a:solidFill>
                  <a:prstClr val="black"/>
                </a:solidFill>
              </a:rPr>
              <a:t>Reinforce and extend learning in class e.g. to practise examination questions.</a:t>
            </a:r>
          </a:p>
          <a:p>
            <a:pPr marL="171450" lvl="0" indent="-171450">
              <a:buFont typeface="Arial" panose="020B0604020202020204" pitchFamily="34" charset="0"/>
              <a:buChar char="•"/>
              <a:defRPr/>
            </a:pPr>
            <a:r>
              <a:rPr lang="en-GB" sz="1200" dirty="0">
                <a:solidFill>
                  <a:prstClr val="black"/>
                </a:solidFill>
              </a:rPr>
              <a:t>Learning of key terminology and definitions.</a:t>
            </a:r>
          </a:p>
          <a:p>
            <a:pPr marL="171450" lvl="0" indent="-171450">
              <a:buFont typeface="Arial" panose="020B0604020202020204" pitchFamily="34" charset="0"/>
              <a:buChar char="•"/>
              <a:defRPr/>
            </a:pPr>
            <a:r>
              <a:rPr lang="en-GB" sz="1200" dirty="0">
                <a:solidFill>
                  <a:prstClr val="black"/>
                </a:solidFill>
              </a:rPr>
              <a:t>Research in preparation for future tasks e.g. research a character or theme related study for development and progress.</a:t>
            </a:r>
          </a:p>
          <a:p>
            <a:pPr marL="171450" lvl="0" indent="-171450">
              <a:buFont typeface="Arial" panose="020B0604020202020204" pitchFamily="34" charset="0"/>
              <a:buChar char="•"/>
              <a:defRPr/>
            </a:pPr>
            <a:r>
              <a:rPr lang="en-GB" sz="1200" dirty="0">
                <a:solidFill>
                  <a:prstClr val="black"/>
                </a:solidFill>
              </a:rPr>
              <a:t>Embed key subject content in long term memory, e.g. the learning of lines or key words used in the written exam.</a:t>
            </a:r>
          </a:p>
          <a:p>
            <a:pPr marL="171450" lvl="0" indent="-171450">
              <a:buFont typeface="Arial" panose="020B0604020202020204" pitchFamily="34" charset="0"/>
              <a:buChar char="•"/>
              <a:defRPr/>
            </a:pPr>
            <a:r>
              <a:rPr lang="en-GB" sz="1200" dirty="0">
                <a:solidFill>
                  <a:prstClr val="black"/>
                </a:solidFill>
              </a:rPr>
              <a:t>Practise and develop skills e.g. produce a character profile or a role-on-the-wall.</a:t>
            </a:r>
          </a:p>
          <a:p>
            <a:pPr marL="171450" lvl="0" indent="-171450">
              <a:buFont typeface="Arial" panose="020B0604020202020204" pitchFamily="34" charset="0"/>
              <a:buChar char="•"/>
              <a:defRPr/>
            </a:pPr>
            <a:r>
              <a:rPr lang="en-GB" sz="1200" dirty="0">
                <a:solidFill>
                  <a:prstClr val="black"/>
                </a:solidFill>
              </a:rPr>
              <a:t>Completion of coursework tasks e.g. Portfolio- research, diaries, evaluations of practical work. (scaffolding support doc available)</a:t>
            </a:r>
          </a:p>
          <a:p>
            <a:pPr marL="171450" lvl="0" indent="-171450">
              <a:buFont typeface="Arial" panose="020B0604020202020204" pitchFamily="34" charset="0"/>
              <a:buChar char="•"/>
              <a:defRPr/>
            </a:pPr>
            <a:r>
              <a:rPr lang="en-GB" sz="1200" dirty="0">
                <a:solidFill>
                  <a:prstClr val="black"/>
                </a:solidFill>
              </a:rPr>
              <a:t>Extension of learning from the lesson e.g. comprehension questions related to key learning.</a:t>
            </a:r>
          </a:p>
          <a:p>
            <a:pPr marL="171450" lvl="0" indent="-171450">
              <a:buFont typeface="Arial" panose="020B0604020202020204" pitchFamily="34" charset="0"/>
              <a:buChar char="•"/>
              <a:defRPr/>
            </a:pPr>
            <a:r>
              <a:rPr lang="en-GB" sz="1200" dirty="0">
                <a:solidFill>
                  <a:prstClr val="black"/>
                </a:solidFill>
              </a:rPr>
              <a:t>Revision clocks.</a:t>
            </a:r>
          </a:p>
          <a:p>
            <a:pPr marL="171450" lvl="0" indent="-171450">
              <a:buFont typeface="Arial" panose="020B0604020202020204" pitchFamily="34" charset="0"/>
              <a:buChar char="•"/>
              <a:defRPr/>
            </a:pPr>
            <a:r>
              <a:rPr lang="en-GB" sz="1200" dirty="0">
                <a:solidFill>
                  <a:prstClr val="black"/>
                </a:solidFill>
              </a:rPr>
              <a:t>Learning and revision for class mocks and examinations –using Live theatre sheet and GCSE Drama revision guide </a:t>
            </a:r>
          </a:p>
          <a:p>
            <a:pPr marL="171450" lvl="0" indent="-171450">
              <a:buFont typeface="Arial" panose="020B0604020202020204" pitchFamily="34" charset="0"/>
              <a:buChar char="•"/>
              <a:defRPr/>
            </a:pPr>
            <a:r>
              <a:rPr lang="en-GB" sz="1200" dirty="0">
                <a:solidFill>
                  <a:prstClr val="black"/>
                </a:solidFill>
              </a:rPr>
              <a:t>Improvement and use of two stars and a wish or SWANs feedback to improve or develop written tasks.</a:t>
            </a:r>
          </a:p>
          <a:p>
            <a:pPr lvl="0">
              <a:defRPr/>
            </a:pPr>
            <a:endParaRPr lang="en-GB" sz="1200" b="1" dirty="0">
              <a:solidFill>
                <a:prstClr val="black"/>
              </a:solidFill>
            </a:endParaRPr>
          </a:p>
        </p:txBody>
      </p:sp>
    </p:spTree>
    <p:extLst>
      <p:ext uri="{BB962C8B-B14F-4D97-AF65-F5344CB8AC3E}">
        <p14:creationId xmlns:p14="http://schemas.microsoft.com/office/powerpoint/2010/main" val="27180235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53036"/>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pPr algn="ctr"/>
            <a:r>
              <a:rPr lang="en-GB" b="1" dirty="0">
                <a:latin typeface="+mn-lt"/>
                <a:ea typeface="Adobe Myungjo Std M" panose="02020600000000000000" pitchFamily="18" charset="-128"/>
              </a:rPr>
              <a:t>Course Overview </a:t>
            </a:r>
          </a:p>
        </p:txBody>
      </p:sp>
      <p:pic>
        <p:nvPicPr>
          <p:cNvPr id="4" name="Content Placeholder 3"/>
          <p:cNvPicPr>
            <a:picLocks noGrp="1" noChangeAspect="1"/>
          </p:cNvPicPr>
          <p:nvPr>
            <p:ph idx="1"/>
          </p:nvPr>
        </p:nvPicPr>
        <p:blipFill>
          <a:blip r:embed="rId2"/>
          <a:stretch>
            <a:fillRect/>
          </a:stretch>
        </p:blipFill>
        <p:spPr>
          <a:xfrm>
            <a:off x="134049" y="1413163"/>
            <a:ext cx="6595198" cy="5351194"/>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538713057"/>
              </p:ext>
            </p:extLst>
          </p:nvPr>
        </p:nvGraphicFramePr>
        <p:xfrm>
          <a:off x="6918593" y="1413163"/>
          <a:ext cx="4953032" cy="2285784"/>
        </p:xfrm>
        <a:graphic>
          <a:graphicData uri="http://schemas.openxmlformats.org/drawingml/2006/table">
            <a:tbl>
              <a:tblPr firstRow="1" bandRow="1">
                <a:tableStyleId>{5C22544A-7EE6-4342-B048-85BDC9FD1C3A}</a:tableStyleId>
              </a:tblPr>
              <a:tblGrid>
                <a:gridCol w="2565938">
                  <a:extLst>
                    <a:ext uri="{9D8B030D-6E8A-4147-A177-3AD203B41FA5}">
                      <a16:colId xmlns:a16="http://schemas.microsoft.com/office/drawing/2014/main" val="3705383169"/>
                    </a:ext>
                  </a:extLst>
                </a:gridCol>
                <a:gridCol w="2387094">
                  <a:extLst>
                    <a:ext uri="{9D8B030D-6E8A-4147-A177-3AD203B41FA5}">
                      <a16:colId xmlns:a16="http://schemas.microsoft.com/office/drawing/2014/main" val="719200942"/>
                    </a:ext>
                  </a:extLst>
                </a:gridCol>
              </a:tblGrid>
              <a:tr h="358844">
                <a:tc>
                  <a:txBody>
                    <a:bodyPr/>
                    <a:lstStyle/>
                    <a:p>
                      <a:r>
                        <a:rPr lang="en-GB" sz="1800" dirty="0"/>
                        <a:t>Year</a:t>
                      </a:r>
                      <a:r>
                        <a:rPr lang="en-GB" sz="1800" baseline="0" dirty="0"/>
                        <a:t> 10</a:t>
                      </a:r>
                      <a:endParaRPr lang="en-GB" sz="1800" dirty="0"/>
                    </a:p>
                  </a:txBody>
                  <a:tcPr/>
                </a:tc>
                <a:tc>
                  <a:txBody>
                    <a:bodyPr/>
                    <a:lstStyle/>
                    <a:p>
                      <a:r>
                        <a:rPr lang="en-GB" sz="1800" dirty="0"/>
                        <a:t>Year 11</a:t>
                      </a:r>
                    </a:p>
                  </a:txBody>
                  <a:tcPr/>
                </a:tc>
                <a:extLst>
                  <a:ext uri="{0D108BD9-81ED-4DB2-BD59-A6C34878D82A}">
                    <a16:rowId xmlns:a16="http://schemas.microsoft.com/office/drawing/2014/main" val="2389123522"/>
                  </a:ext>
                </a:extLst>
              </a:tr>
              <a:tr h="1920024">
                <a:tc>
                  <a:txBody>
                    <a:bodyPr/>
                    <a:lstStyle/>
                    <a:p>
                      <a:r>
                        <a:rPr lang="en-GB" sz="1600" dirty="0"/>
                        <a:t>Skills/practitioners/genre/ staging</a:t>
                      </a:r>
                      <a:r>
                        <a:rPr lang="en-GB" sz="1600" baseline="0" dirty="0"/>
                        <a:t> </a:t>
                      </a:r>
                      <a:r>
                        <a:rPr lang="en-GB" sz="1600" dirty="0"/>
                        <a:t> Exploration</a:t>
                      </a:r>
                    </a:p>
                    <a:p>
                      <a:r>
                        <a:rPr lang="en-GB" sz="1600" dirty="0"/>
                        <a:t>Mock Devising</a:t>
                      </a:r>
                      <a:r>
                        <a:rPr lang="en-GB" sz="1600" baseline="0" dirty="0"/>
                        <a:t> Piece </a:t>
                      </a:r>
                      <a:endParaRPr lang="en-GB" sz="1600" dirty="0"/>
                    </a:p>
                    <a:p>
                      <a:r>
                        <a:rPr lang="en-GB" sz="1600" dirty="0"/>
                        <a:t>Mock Presenting</a:t>
                      </a:r>
                      <a:r>
                        <a:rPr lang="en-GB" sz="1600" baseline="0" dirty="0"/>
                        <a:t> and Performing Texts </a:t>
                      </a:r>
                    </a:p>
                    <a:p>
                      <a:r>
                        <a:rPr lang="en-GB" sz="1600" baseline="0" dirty="0"/>
                        <a:t>Final Devising Piece (30%)</a:t>
                      </a:r>
                    </a:p>
                    <a:p>
                      <a:endParaRPr lang="en-GB" sz="1600" dirty="0"/>
                    </a:p>
                  </a:txBody>
                  <a:tcPr/>
                </a:tc>
                <a:tc>
                  <a:txBody>
                    <a:bodyPr/>
                    <a:lstStyle/>
                    <a:p>
                      <a:r>
                        <a:rPr lang="en-GB" sz="1600" dirty="0"/>
                        <a:t>Final</a:t>
                      </a:r>
                      <a:r>
                        <a:rPr lang="en-GB" sz="1600" baseline="0" dirty="0"/>
                        <a:t> Presenting and Performing Texts (30%)</a:t>
                      </a:r>
                    </a:p>
                    <a:p>
                      <a:r>
                        <a:rPr lang="en-GB" sz="1600" baseline="0" dirty="0"/>
                        <a:t>Performance and Response (Written Exam 40%) </a:t>
                      </a:r>
                      <a:endParaRPr lang="en-GB" sz="1600" dirty="0"/>
                    </a:p>
                  </a:txBody>
                  <a:tcPr/>
                </a:tc>
                <a:extLst>
                  <a:ext uri="{0D108BD9-81ED-4DB2-BD59-A6C34878D82A}">
                    <a16:rowId xmlns:a16="http://schemas.microsoft.com/office/drawing/2014/main" val="2088781082"/>
                  </a:ext>
                </a:extLst>
              </a:tr>
            </a:tbl>
          </a:graphicData>
        </a:graphic>
      </p:graphicFrame>
    </p:spTree>
    <p:extLst>
      <p:ext uri="{BB962C8B-B14F-4D97-AF65-F5344CB8AC3E}">
        <p14:creationId xmlns:p14="http://schemas.microsoft.com/office/powerpoint/2010/main" val="19923632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90647" y="159391"/>
            <a:ext cx="2350017" cy="369332"/>
          </a:xfrm>
          <a:prstGeom prst="rect">
            <a:avLst/>
          </a:prstGeom>
          <a:solidFill>
            <a:schemeClr val="accent1">
              <a:lumMod val="40000"/>
              <a:lumOff val="60000"/>
            </a:schemeClr>
          </a:solidFill>
          <a:ln>
            <a:solidFill>
              <a:schemeClr val="tx1"/>
            </a:solidFill>
          </a:ln>
        </p:spPr>
        <p:txBody>
          <a:bodyPr wrap="square" rtlCol="0">
            <a:spAutoFit/>
          </a:bodyPr>
          <a:lstStyle/>
          <a:p>
            <a:r>
              <a:rPr lang="en-GB" b="1" dirty="0"/>
              <a:t>Devising Drama (30%)</a:t>
            </a:r>
            <a:endParaRPr lang="en-GB" dirty="0"/>
          </a:p>
        </p:txBody>
      </p:sp>
      <p:sp>
        <p:nvSpPr>
          <p:cNvPr id="5" name="TextBox 4"/>
          <p:cNvSpPr txBox="1"/>
          <p:nvPr/>
        </p:nvSpPr>
        <p:spPr>
          <a:xfrm>
            <a:off x="5232928" y="109537"/>
            <a:ext cx="3865418" cy="4154984"/>
          </a:xfrm>
          <a:prstGeom prst="rect">
            <a:avLst/>
          </a:prstGeom>
          <a:solidFill>
            <a:schemeClr val="tx2">
              <a:lumMod val="40000"/>
              <a:lumOff val="60000"/>
            </a:schemeClr>
          </a:solidFill>
          <a:ln>
            <a:solidFill>
              <a:schemeClr val="tx1"/>
            </a:solidFill>
          </a:ln>
        </p:spPr>
        <p:txBody>
          <a:bodyPr wrap="square" rtlCol="0">
            <a:spAutoFit/>
          </a:bodyPr>
          <a:lstStyle/>
          <a:p>
            <a:r>
              <a:rPr lang="en-GB" sz="1200" b="1" dirty="0"/>
              <a:t>Summary:</a:t>
            </a:r>
          </a:p>
          <a:p>
            <a:r>
              <a:rPr lang="en-GB" sz="1200" dirty="0"/>
              <a:t>Using the booklet supplied by OCR – students will explore a selection of the stimuli, pictures, songs, lyrics, poems etc.  Teacher will lead on exploration activities to develop understanding of the stimuli and develop techniques/conventions whilst exploring these. Students will move into groups of 2-6 and plan/explore and devise piece.  </a:t>
            </a:r>
          </a:p>
          <a:p>
            <a:endParaRPr lang="en-GB" sz="1200" dirty="0"/>
          </a:p>
          <a:p>
            <a:r>
              <a:rPr lang="en-GB" sz="1200" dirty="0"/>
              <a:t>Plot initial ideas and storyline/characters and conventions.  Rehearse. Devise performance, ensure techniques and variety of abstract elements used and explored.  Characterisation work important here too. </a:t>
            </a:r>
          </a:p>
          <a:p>
            <a:endParaRPr lang="en-GB" sz="1200" dirty="0"/>
          </a:p>
          <a:p>
            <a:r>
              <a:rPr lang="en-GB" sz="1200" dirty="0"/>
              <a:t>Development of technical ideas and tech run with the lighting technician.  </a:t>
            </a:r>
          </a:p>
          <a:p>
            <a:endParaRPr lang="en-GB" sz="1200" dirty="0"/>
          </a:p>
          <a:p>
            <a:r>
              <a:rPr lang="en-GB" sz="1200" dirty="0"/>
              <a:t>Dress/tech rehearsal. </a:t>
            </a:r>
          </a:p>
          <a:p>
            <a:endParaRPr lang="en-GB" sz="1200" dirty="0"/>
          </a:p>
          <a:p>
            <a:r>
              <a:rPr lang="en-GB" sz="1200" dirty="0"/>
              <a:t>Final performance to live audience. Portfolio to be filtered through lessons and extended learning to support journey.</a:t>
            </a:r>
          </a:p>
          <a:p>
            <a:r>
              <a:rPr lang="en-GB" sz="1200" dirty="0"/>
              <a:t> </a:t>
            </a:r>
          </a:p>
        </p:txBody>
      </p:sp>
      <p:sp>
        <p:nvSpPr>
          <p:cNvPr id="7" name="TextBox 6"/>
          <p:cNvSpPr txBox="1"/>
          <p:nvPr/>
        </p:nvSpPr>
        <p:spPr>
          <a:xfrm>
            <a:off x="9452264" y="148348"/>
            <a:ext cx="2493818" cy="3754874"/>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Key Words:</a:t>
            </a:r>
          </a:p>
          <a:p>
            <a:r>
              <a:rPr lang="en-GB" sz="1100" dirty="0"/>
              <a:t>Stimuli </a:t>
            </a:r>
          </a:p>
          <a:p>
            <a:r>
              <a:rPr lang="en-GB" sz="1100" dirty="0"/>
              <a:t>Devising</a:t>
            </a:r>
          </a:p>
          <a:p>
            <a:r>
              <a:rPr lang="en-GB" sz="1100" dirty="0"/>
              <a:t>Staging </a:t>
            </a:r>
          </a:p>
          <a:p>
            <a:r>
              <a:rPr lang="en-GB" sz="1100" dirty="0"/>
              <a:t>Director</a:t>
            </a:r>
          </a:p>
          <a:p>
            <a:r>
              <a:rPr lang="en-GB" sz="1100" dirty="0"/>
              <a:t>Design</a:t>
            </a:r>
          </a:p>
          <a:p>
            <a:r>
              <a:rPr lang="en-GB" sz="1100" dirty="0"/>
              <a:t>Actor</a:t>
            </a:r>
          </a:p>
          <a:p>
            <a:r>
              <a:rPr lang="en-GB" sz="1100" dirty="0"/>
              <a:t>Facial expressions</a:t>
            </a:r>
          </a:p>
          <a:p>
            <a:r>
              <a:rPr lang="en-GB" sz="1100" dirty="0"/>
              <a:t>Body language</a:t>
            </a:r>
          </a:p>
          <a:p>
            <a:r>
              <a:rPr lang="en-GB" sz="1100" dirty="0"/>
              <a:t>Pace</a:t>
            </a:r>
          </a:p>
          <a:p>
            <a:r>
              <a:rPr lang="en-GB" sz="1100" dirty="0"/>
              <a:t>Walk</a:t>
            </a:r>
          </a:p>
          <a:p>
            <a:r>
              <a:rPr lang="en-GB" sz="1100" dirty="0"/>
              <a:t>Intonation</a:t>
            </a:r>
          </a:p>
          <a:p>
            <a:r>
              <a:rPr lang="en-GB" sz="1100" dirty="0"/>
              <a:t>Proxemics</a:t>
            </a:r>
          </a:p>
          <a:p>
            <a:r>
              <a:rPr lang="en-GB" sz="1100" dirty="0"/>
              <a:t>Audience impact</a:t>
            </a:r>
          </a:p>
          <a:p>
            <a:r>
              <a:rPr lang="en-GB" sz="1100" dirty="0"/>
              <a:t>Conventions</a:t>
            </a:r>
          </a:p>
          <a:p>
            <a:r>
              <a:rPr lang="en-GB" sz="1100" dirty="0"/>
              <a:t>Style </a:t>
            </a:r>
          </a:p>
          <a:p>
            <a:r>
              <a:rPr lang="en-GB" sz="1100" dirty="0"/>
              <a:t>Genre</a:t>
            </a:r>
          </a:p>
          <a:p>
            <a:r>
              <a:rPr lang="en-GB" sz="1100" dirty="0"/>
              <a:t>Set</a:t>
            </a:r>
          </a:p>
          <a:p>
            <a:r>
              <a:rPr lang="en-GB" sz="1100" dirty="0"/>
              <a:t>Costume </a:t>
            </a:r>
          </a:p>
          <a:p>
            <a:r>
              <a:rPr lang="en-GB" sz="1100" dirty="0"/>
              <a:t>Lights</a:t>
            </a:r>
          </a:p>
          <a:p>
            <a:r>
              <a:rPr lang="en-GB" sz="1100" dirty="0"/>
              <a:t>Audience impact</a:t>
            </a:r>
          </a:p>
        </p:txBody>
      </p:sp>
      <p:sp>
        <p:nvSpPr>
          <p:cNvPr id="8" name="TextBox 7"/>
          <p:cNvSpPr txBox="1"/>
          <p:nvPr/>
        </p:nvSpPr>
        <p:spPr>
          <a:xfrm>
            <a:off x="220418" y="1257900"/>
            <a:ext cx="4752109" cy="5247590"/>
          </a:xfrm>
          <a:prstGeom prst="rect">
            <a:avLst/>
          </a:prstGeom>
          <a:solidFill>
            <a:schemeClr val="bg1">
              <a:lumMod val="85000"/>
            </a:schemeClr>
          </a:solidFill>
          <a:ln>
            <a:solidFill>
              <a:schemeClr val="tx1"/>
            </a:solidFill>
          </a:ln>
        </p:spPr>
        <p:txBody>
          <a:bodyPr wrap="square" rtlCol="0">
            <a:spAutoFit/>
          </a:bodyPr>
          <a:lstStyle/>
          <a:p>
            <a:r>
              <a:rPr lang="en-GB" sz="1600" b="1" dirty="0"/>
              <a:t>Core Knowledge</a:t>
            </a:r>
          </a:p>
          <a:p>
            <a:r>
              <a:rPr lang="en-GB" sz="1200" b="1" dirty="0"/>
              <a:t>Learners should: </a:t>
            </a:r>
          </a:p>
          <a:p>
            <a:r>
              <a:rPr lang="en-GB" sz="1100" dirty="0"/>
              <a:t>Work collaboratively to create, develop, perform and evaluate their own piece of devised drama as either performers or designers.</a:t>
            </a:r>
          </a:p>
          <a:p>
            <a:r>
              <a:rPr lang="en-GB" sz="1200" b="1" dirty="0"/>
              <a:t>Learners should know and understand:</a:t>
            </a:r>
          </a:p>
          <a:p>
            <a:r>
              <a:rPr lang="en-GB" sz="1100" dirty="0"/>
              <a:t>Research undertaken and how this has informed the development of the drama or design • how to develop an idea to progress from a simple to a more complex stage • use research to inform creative decisions when devising their drama • examine the social, cultural or historical context of the chosen stimulus • how to plan, create and structure drama • how workshops can move the development of the performance forward • how to rehearse in preparation for a performance to an audience • how to make plans for the structure/form of an artefact – set, costume, lighting, sound • how to edit and adapt the work in progress as a result of new ideas or the development of the drama • how to examine in detail the process of creating drama and measure the impact on a live audience • how to communicate meaning to an audience through engaging drama.</a:t>
            </a:r>
          </a:p>
          <a:p>
            <a:r>
              <a:rPr lang="en-GB" sz="1200" b="1" dirty="0"/>
              <a:t>Learners should be able to:</a:t>
            </a:r>
          </a:p>
          <a:p>
            <a:r>
              <a:rPr lang="en-GB" sz="1100" dirty="0"/>
              <a:t>use research to inform creative decisions when devising their drama • examine the social, cultural or historical context of the chosen stimulus -explain how research has impacted on their artistic intentions • show the progression of their idea from initial thoughts to the realised form • select ideas to create engaging drama • clearly document the development of the performance during the devising process through the use of a portfolio • plan for effective use of rehearsals • refine and amend work throughout the devising process so that clear dramatic intentions are communicated to the audience • analyse and evaluate decisions and choices made during the process of creating drama • apply performance or design skills to performance for an audience • explain the changes made to their drama with reference to their artistic intentions and explain the intended impact on the audience • evaluate their final piece of devised drama • use accurate subject specific terminology.</a:t>
            </a:r>
          </a:p>
        </p:txBody>
      </p:sp>
      <p:sp>
        <p:nvSpPr>
          <p:cNvPr id="12" name="TextBox 11"/>
          <p:cNvSpPr txBox="1"/>
          <p:nvPr/>
        </p:nvSpPr>
        <p:spPr>
          <a:xfrm>
            <a:off x="9405505" y="3971860"/>
            <a:ext cx="2587336" cy="2769989"/>
          </a:xfrm>
          <a:prstGeom prst="rect">
            <a:avLst/>
          </a:prstGeom>
          <a:solidFill>
            <a:schemeClr val="accent1">
              <a:lumMod val="40000"/>
              <a:lumOff val="60000"/>
            </a:schemeClr>
          </a:solidFill>
          <a:ln>
            <a:solidFill>
              <a:srgbClr val="0070C0"/>
            </a:solidFill>
          </a:ln>
        </p:spPr>
        <p:txBody>
          <a:bodyPr wrap="square" rtlCol="0">
            <a:spAutoFit/>
          </a:bodyPr>
          <a:lstStyle/>
          <a:p>
            <a:r>
              <a:rPr lang="en-GB" b="1" dirty="0"/>
              <a:t>Assessment:</a:t>
            </a:r>
          </a:p>
          <a:p>
            <a:r>
              <a:rPr lang="en-GB" sz="1200" b="1" dirty="0"/>
              <a:t>Portfolio:</a:t>
            </a:r>
          </a:p>
          <a:p>
            <a:r>
              <a:rPr lang="en-GB" sz="1200" dirty="0"/>
              <a:t>Section 1 – research and initial ideas.(10 marks)</a:t>
            </a:r>
          </a:p>
          <a:p>
            <a:r>
              <a:rPr lang="en-GB" sz="1200" dirty="0"/>
              <a:t>Section 2 – creating and developing drama including analysing and evaluating the work in progress. </a:t>
            </a:r>
          </a:p>
          <a:p>
            <a:r>
              <a:rPr lang="en-GB" sz="1200" dirty="0"/>
              <a:t>(10 marks)</a:t>
            </a:r>
          </a:p>
          <a:p>
            <a:r>
              <a:rPr lang="en-GB" sz="1200" dirty="0"/>
              <a:t>Section 3 – an evaluation of their final piece of devised drama. (20 marks)</a:t>
            </a:r>
            <a:endParaRPr lang="en-GB" sz="1200" b="1" dirty="0"/>
          </a:p>
          <a:p>
            <a:r>
              <a:rPr lang="en-GB" sz="1200" b="1" dirty="0"/>
              <a:t>Performance:</a:t>
            </a:r>
          </a:p>
          <a:p>
            <a:r>
              <a:rPr lang="en-GB" sz="1200" dirty="0"/>
              <a:t>Learners also create a final realisation of their devised drama. (5-15 mins in groups of 2-6) (20 marks)</a:t>
            </a:r>
          </a:p>
        </p:txBody>
      </p:sp>
      <p:pic>
        <p:nvPicPr>
          <p:cNvPr id="2" name="Picture 1"/>
          <p:cNvPicPr>
            <a:picLocks noChangeAspect="1"/>
          </p:cNvPicPr>
          <p:nvPr/>
        </p:nvPicPr>
        <p:blipFill>
          <a:blip r:embed="rId2"/>
          <a:stretch>
            <a:fillRect/>
          </a:stretch>
        </p:blipFill>
        <p:spPr>
          <a:xfrm>
            <a:off x="199159" y="109537"/>
            <a:ext cx="1055515" cy="1023038"/>
          </a:xfrm>
          <a:prstGeom prst="rect">
            <a:avLst/>
          </a:prstGeom>
        </p:spPr>
      </p:pic>
      <p:sp>
        <p:nvSpPr>
          <p:cNvPr id="13" name="TextBox 12"/>
          <p:cNvSpPr txBox="1"/>
          <p:nvPr/>
        </p:nvSpPr>
        <p:spPr>
          <a:xfrm>
            <a:off x="5019878" y="4381832"/>
            <a:ext cx="4140927" cy="2123658"/>
          </a:xfrm>
          <a:prstGeom prst="rect">
            <a:avLst/>
          </a:prstGeom>
          <a:solidFill>
            <a:schemeClr val="accent4">
              <a:lumMod val="40000"/>
              <a:lumOff val="60000"/>
            </a:schemeClr>
          </a:solidFill>
          <a:ln>
            <a:solidFill>
              <a:schemeClr val="tx2"/>
            </a:solidFill>
          </a:ln>
        </p:spPr>
        <p:txBody>
          <a:bodyPr wrap="square" rtlCol="0">
            <a:spAutoFit/>
          </a:bodyPr>
          <a:lstStyle/>
          <a:p>
            <a:r>
              <a:rPr lang="en-GB" b="1" dirty="0"/>
              <a:t>How can I support my child in Drama, as a parent/carer? </a:t>
            </a:r>
          </a:p>
          <a:p>
            <a:r>
              <a:rPr lang="en-GB" sz="1200" dirty="0"/>
              <a:t>Support your child in researching and discussing themes and ideas from the stimuli.  Ask your child to perform their piece to you as best they can without others, you could ask them questions and they could respond in character. Read over their portfolio work and check for spelling and punctuation errors etc.  Ask them questions on how their performance went and better still give them feedback if you came to watch it.   Sourcing costume and props for the performance.</a:t>
            </a:r>
          </a:p>
        </p:txBody>
      </p:sp>
    </p:spTree>
    <p:extLst>
      <p:ext uri="{BB962C8B-B14F-4D97-AF65-F5344CB8AC3E}">
        <p14:creationId xmlns:p14="http://schemas.microsoft.com/office/powerpoint/2010/main" val="42559224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68698" y="118278"/>
            <a:ext cx="2317650" cy="923330"/>
          </a:xfrm>
          <a:prstGeom prst="rect">
            <a:avLst/>
          </a:prstGeom>
          <a:solidFill>
            <a:schemeClr val="accent1">
              <a:lumMod val="40000"/>
              <a:lumOff val="60000"/>
            </a:schemeClr>
          </a:solidFill>
          <a:ln>
            <a:solidFill>
              <a:schemeClr val="tx1"/>
            </a:solidFill>
          </a:ln>
        </p:spPr>
        <p:txBody>
          <a:bodyPr wrap="square" rtlCol="0">
            <a:spAutoFit/>
          </a:bodyPr>
          <a:lstStyle/>
          <a:p>
            <a:r>
              <a:rPr lang="en-GB" b="1" dirty="0"/>
              <a:t>Presenting and Performing Texts (30%) </a:t>
            </a:r>
          </a:p>
        </p:txBody>
      </p:sp>
      <p:sp>
        <p:nvSpPr>
          <p:cNvPr id="5" name="TextBox 4"/>
          <p:cNvSpPr txBox="1"/>
          <p:nvPr/>
        </p:nvSpPr>
        <p:spPr>
          <a:xfrm>
            <a:off x="5301176" y="0"/>
            <a:ext cx="3824630" cy="4819163"/>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sz="1200" dirty="0"/>
          </a:p>
          <a:p>
            <a:endParaRPr lang="en-GB" sz="1200" dirty="0"/>
          </a:p>
          <a:p>
            <a:endParaRPr lang="en-GB" sz="1200" dirty="0"/>
          </a:p>
          <a:p>
            <a:endParaRPr lang="en-GB" sz="1200" dirty="0"/>
          </a:p>
        </p:txBody>
      </p:sp>
      <p:sp>
        <p:nvSpPr>
          <p:cNvPr id="7" name="TextBox 6"/>
          <p:cNvSpPr txBox="1"/>
          <p:nvPr/>
        </p:nvSpPr>
        <p:spPr>
          <a:xfrm>
            <a:off x="9358746" y="295341"/>
            <a:ext cx="2587336" cy="3323987"/>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Key Words:</a:t>
            </a:r>
          </a:p>
          <a:p>
            <a:r>
              <a:rPr lang="en-GB" sz="1200" dirty="0"/>
              <a:t>Script</a:t>
            </a:r>
          </a:p>
          <a:p>
            <a:r>
              <a:rPr lang="en-GB" sz="1200" dirty="0"/>
              <a:t>Line learning</a:t>
            </a:r>
          </a:p>
          <a:p>
            <a:r>
              <a:rPr lang="en-GB" sz="1200" dirty="0"/>
              <a:t>Proxemics</a:t>
            </a:r>
          </a:p>
          <a:p>
            <a:r>
              <a:rPr lang="en-GB" sz="1200" dirty="0"/>
              <a:t>Lighting </a:t>
            </a:r>
          </a:p>
          <a:p>
            <a:r>
              <a:rPr lang="en-GB" sz="1200" dirty="0"/>
              <a:t>Costume</a:t>
            </a:r>
          </a:p>
          <a:p>
            <a:r>
              <a:rPr lang="en-GB" sz="1200" dirty="0"/>
              <a:t>Set</a:t>
            </a:r>
          </a:p>
          <a:p>
            <a:r>
              <a:rPr lang="en-GB" sz="1200" dirty="0"/>
              <a:t>Actor</a:t>
            </a:r>
          </a:p>
          <a:p>
            <a:r>
              <a:rPr lang="en-GB" sz="1200" dirty="0"/>
              <a:t>Facial expressions</a:t>
            </a:r>
          </a:p>
          <a:p>
            <a:r>
              <a:rPr lang="en-GB" sz="1200" dirty="0"/>
              <a:t>Body language</a:t>
            </a:r>
          </a:p>
          <a:p>
            <a:r>
              <a:rPr lang="en-GB" sz="1200" dirty="0"/>
              <a:t>Pace</a:t>
            </a:r>
          </a:p>
          <a:p>
            <a:r>
              <a:rPr lang="en-GB" sz="1200" dirty="0"/>
              <a:t>Walk</a:t>
            </a:r>
          </a:p>
          <a:p>
            <a:r>
              <a:rPr lang="en-GB" sz="1200" dirty="0"/>
              <a:t>Intonation</a:t>
            </a:r>
          </a:p>
          <a:p>
            <a:r>
              <a:rPr lang="en-GB" sz="1200" dirty="0"/>
              <a:t>Proxemics</a:t>
            </a:r>
          </a:p>
          <a:p>
            <a:r>
              <a:rPr lang="en-GB" sz="1200" dirty="0"/>
              <a:t>Audience impact</a:t>
            </a:r>
          </a:p>
          <a:p>
            <a:endParaRPr lang="en-GB" sz="1200" dirty="0"/>
          </a:p>
          <a:p>
            <a:endParaRPr lang="en-GB" sz="1200" b="1" dirty="0"/>
          </a:p>
        </p:txBody>
      </p:sp>
      <p:sp>
        <p:nvSpPr>
          <p:cNvPr id="8" name="TextBox 7"/>
          <p:cNvSpPr txBox="1"/>
          <p:nvPr/>
        </p:nvSpPr>
        <p:spPr>
          <a:xfrm>
            <a:off x="162791" y="1318428"/>
            <a:ext cx="5076646" cy="5293757"/>
          </a:xfrm>
          <a:prstGeom prst="rect">
            <a:avLst/>
          </a:prstGeom>
          <a:solidFill>
            <a:schemeClr val="bg1">
              <a:lumMod val="85000"/>
            </a:schemeClr>
          </a:solidFill>
          <a:ln>
            <a:solidFill>
              <a:schemeClr val="tx1"/>
            </a:solidFill>
          </a:ln>
        </p:spPr>
        <p:txBody>
          <a:bodyPr wrap="square" rtlCol="0">
            <a:spAutoFit/>
          </a:bodyPr>
          <a:lstStyle/>
          <a:p>
            <a:r>
              <a:rPr lang="en-GB" sz="1600" b="1" dirty="0"/>
              <a:t>Core Knowledge: </a:t>
            </a:r>
          </a:p>
          <a:p>
            <a:r>
              <a:rPr lang="en-GB" sz="1200" b="1" dirty="0"/>
              <a:t>Learners should:</a:t>
            </a:r>
          </a:p>
          <a:p>
            <a:r>
              <a:rPr lang="en-GB" sz="1100" dirty="0"/>
              <a:t>•Study two extracts from one performance text • describe their artistic intentions for a performance • present two extracts in a showcase.</a:t>
            </a:r>
          </a:p>
          <a:p>
            <a:r>
              <a:rPr lang="en-GB" sz="1200" b="1" dirty="0"/>
              <a:t>Learners should know and understand:</a:t>
            </a:r>
          </a:p>
          <a:p>
            <a:r>
              <a:rPr lang="en-GB" sz="1100" dirty="0"/>
              <a:t>Why the extract is significant in the context of the whole text • the structure of the whole text and the extracts’ place within it • the social, cultural or historical context of the text • the features of the text including: • genre • structure • character • form and style • dialogue • the role of stage directions • how to communicate effectively using: • the semiotics of drama • the skills of a performer or designer • performance conventions • how performance texts can be presented to an audience • the intention of the playwright • theatrical conventions • how to interpret character through voice, movement and language • the use of performance space • the semiotics of theatre as exemplified by the text studied • the relationship between performer and audience • how the different aspects of design impact on the whole creative experience for both performer and audience • the importance of rehearsal including time management and preparation.</a:t>
            </a:r>
          </a:p>
          <a:p>
            <a:r>
              <a:rPr lang="en-GB" sz="1200" b="1" dirty="0"/>
              <a:t>Learners should be able to:</a:t>
            </a:r>
          </a:p>
          <a:p>
            <a:r>
              <a:rPr lang="en-GB" sz="1100" dirty="0"/>
              <a:t>• interpret the texts so that the playwright’s intention can be communicated • demonstrate the principles that will underpin their response to the key extracts through performance or design • apply their knowledge of genre, style and theatrical conventions to the way they will perform or design • use performance space effectively • develop a character or design and demonstrate the way it interacts with other characters or with stage artefacts • either: present a complete performance of the extracts with lines learnt, performance rehearsed and refined, performance skills used, intention of the playwright demonstrated and audience engaged • or: present a complete realised design for both extracts with final designs, artefacts, models or sets completed, as appropriate, intention of the playwright demonstrated and audience engaged • use rehearsals effectively to rehearse or make, and to adapt and refine their performance or design as appropriate.</a:t>
            </a:r>
            <a:endParaRPr lang="en-GB" sz="1100" b="1" dirty="0"/>
          </a:p>
        </p:txBody>
      </p:sp>
      <p:sp>
        <p:nvSpPr>
          <p:cNvPr id="12" name="TextBox 11"/>
          <p:cNvSpPr txBox="1"/>
          <p:nvPr/>
        </p:nvSpPr>
        <p:spPr>
          <a:xfrm>
            <a:off x="9358746" y="3668254"/>
            <a:ext cx="2587336" cy="2923877"/>
          </a:xfrm>
          <a:prstGeom prst="rect">
            <a:avLst/>
          </a:prstGeom>
          <a:solidFill>
            <a:schemeClr val="accent1">
              <a:lumMod val="40000"/>
              <a:lumOff val="60000"/>
            </a:schemeClr>
          </a:solidFill>
          <a:ln>
            <a:solidFill>
              <a:srgbClr val="0070C0"/>
            </a:solidFill>
          </a:ln>
        </p:spPr>
        <p:txBody>
          <a:bodyPr wrap="square" rtlCol="0">
            <a:spAutoFit/>
          </a:bodyPr>
          <a:lstStyle/>
          <a:p>
            <a:r>
              <a:rPr lang="en-GB" sz="1600" b="1" dirty="0"/>
              <a:t>Assessment:</a:t>
            </a:r>
          </a:p>
          <a:p>
            <a:r>
              <a:rPr lang="en-GB" sz="1200" dirty="0"/>
              <a:t>‘Presenting and performing texts’ (03) is externally assessed. This component is non-exam assessment and consists of a performance showcase for a visiting examiner. Learners can take on the role of performer or designer (lighting, sound, set or costume) in this component. This must be assessed during the visiting examiner window in the year of certification. It is worth 30% of the qualification. Component 03 is out of 60 marks. 20 marks are for AO1 and 40 marks are for AO2.</a:t>
            </a:r>
          </a:p>
        </p:txBody>
      </p:sp>
      <p:pic>
        <p:nvPicPr>
          <p:cNvPr id="2" name="Picture 1"/>
          <p:cNvPicPr>
            <a:picLocks noChangeAspect="1"/>
          </p:cNvPicPr>
          <p:nvPr/>
        </p:nvPicPr>
        <p:blipFill>
          <a:blip r:embed="rId2"/>
          <a:stretch>
            <a:fillRect/>
          </a:stretch>
        </p:blipFill>
        <p:spPr>
          <a:xfrm>
            <a:off x="176557" y="118278"/>
            <a:ext cx="1238250" cy="1104880"/>
          </a:xfrm>
          <a:prstGeom prst="rect">
            <a:avLst/>
          </a:prstGeom>
        </p:spPr>
      </p:pic>
      <p:sp>
        <p:nvSpPr>
          <p:cNvPr id="13" name="TextBox 12"/>
          <p:cNvSpPr txBox="1"/>
          <p:nvPr/>
        </p:nvSpPr>
        <p:spPr>
          <a:xfrm>
            <a:off x="5305246" y="4952638"/>
            <a:ext cx="3987690" cy="1508105"/>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 </a:t>
            </a:r>
          </a:p>
          <a:p>
            <a:r>
              <a:rPr lang="en-GB" sz="1200" dirty="0"/>
              <a:t> Learning lines is key to this unit and developing characters. Playing the other parts and reading aloud the lines is helpful.  Assisting with ensuring regular and effective line learning takes place.  Sourcing costume and props. Hot-seating –so asking your child questions that they answer in character. </a:t>
            </a:r>
          </a:p>
        </p:txBody>
      </p:sp>
      <p:graphicFrame>
        <p:nvGraphicFramePr>
          <p:cNvPr id="6" name="Table 5"/>
          <p:cNvGraphicFramePr>
            <a:graphicFrameLocks noGrp="1"/>
          </p:cNvGraphicFramePr>
          <p:nvPr>
            <p:extLst>
              <p:ext uri="{D42A27DB-BD31-4B8C-83A1-F6EECF244321}">
                <p14:modId xmlns:p14="http://schemas.microsoft.com/office/powerpoint/2010/main" val="2776985417"/>
              </p:ext>
            </p:extLst>
          </p:nvPr>
        </p:nvGraphicFramePr>
        <p:xfrm>
          <a:off x="5463957" y="438150"/>
          <a:ext cx="3661849" cy="4353835"/>
        </p:xfrm>
        <a:graphic>
          <a:graphicData uri="http://schemas.openxmlformats.org/drawingml/2006/table">
            <a:tbl>
              <a:tblPr firstRow="1" firstCol="1" bandRow="1"/>
              <a:tblGrid>
                <a:gridCol w="3661849">
                  <a:extLst>
                    <a:ext uri="{9D8B030D-6E8A-4147-A177-3AD203B41FA5}">
                      <a16:colId xmlns:a16="http://schemas.microsoft.com/office/drawing/2014/main" val="3504941970"/>
                    </a:ext>
                  </a:extLst>
                </a:gridCol>
              </a:tblGrid>
              <a:tr h="511295">
                <a:tc>
                  <a:txBody>
                    <a:bodyPr/>
                    <a:lstStyle/>
                    <a:p>
                      <a:pPr>
                        <a:lnSpc>
                          <a:spcPct val="107000"/>
                        </a:lnSpc>
                        <a:spcAft>
                          <a:spcPts val="0"/>
                        </a:spcAft>
                      </a:pPr>
                      <a:r>
                        <a:rPr lang="en-GB" sz="900" b="1" dirty="0">
                          <a:effectLst/>
                          <a:latin typeface="Comic Sans MS" panose="030F0702030302020204" pitchFamily="66" charset="0"/>
                          <a:ea typeface="Calibri" panose="020F0502020204030204" pitchFamily="34" charset="0"/>
                          <a:cs typeface="Arial" panose="020B0604020202020204" pitchFamily="34" charset="0"/>
                        </a:rPr>
                        <a:t>Component 2- Presenting and Performing texts-</a:t>
                      </a:r>
                      <a:r>
                        <a:rPr lang="en-GB" sz="900" dirty="0">
                          <a:effectLst/>
                          <a:latin typeface="Comic Sans MS" panose="030F0702030302020204" pitchFamily="66" charset="0"/>
                          <a:ea typeface="Calibri" panose="020F0502020204030204" pitchFamily="34" charset="0"/>
                          <a:cs typeface="Calibri" panose="020F0502020204030204" pitchFamily="34" charset="0"/>
                        </a:rPr>
                        <a:t> </a:t>
                      </a:r>
                      <a:r>
                        <a:rPr lang="en-GB" sz="900" dirty="0">
                          <a:effectLst/>
                          <a:latin typeface="Comic Sans MS" panose="030F0702030302020204" pitchFamily="66" charset="0"/>
                          <a:ea typeface="Calibri" panose="020F0502020204030204" pitchFamily="34" charset="0"/>
                          <a:cs typeface="Arial" panose="020B0604020202020204" pitchFamily="34" charset="0"/>
                        </a:rPr>
                        <a:t>learners will perform </a:t>
                      </a:r>
                      <a:r>
                        <a:rPr lang="en-GB" sz="900" b="1" dirty="0">
                          <a:effectLst/>
                          <a:latin typeface="Comic Sans MS" panose="030F0702030302020204" pitchFamily="66" charset="0"/>
                          <a:ea typeface="Calibri" panose="020F0502020204030204" pitchFamily="34" charset="0"/>
                          <a:cs typeface="Arial" panose="020B0604020202020204" pitchFamily="34" charset="0"/>
                        </a:rPr>
                        <a:t>two </a:t>
                      </a:r>
                      <a:r>
                        <a:rPr lang="en-GB" sz="900" dirty="0">
                          <a:effectLst/>
                          <a:latin typeface="Comic Sans MS" panose="030F0702030302020204" pitchFamily="66" charset="0"/>
                          <a:ea typeface="Calibri" panose="020F0502020204030204" pitchFamily="34" charset="0"/>
                          <a:cs typeface="Arial" panose="020B0604020202020204" pitchFamily="34" charset="0"/>
                        </a:rPr>
                        <a:t>extracts from </a:t>
                      </a:r>
                      <a:r>
                        <a:rPr lang="en-GB" sz="900" b="1" dirty="0">
                          <a:effectLst/>
                          <a:latin typeface="Comic Sans MS" panose="030F0702030302020204" pitchFamily="66" charset="0"/>
                          <a:ea typeface="Calibri" panose="020F0502020204030204" pitchFamily="34" charset="0"/>
                          <a:cs typeface="Arial" panose="020B0604020202020204" pitchFamily="34" charset="0"/>
                        </a:rPr>
                        <a:t>one </a:t>
                      </a:r>
                      <a:r>
                        <a:rPr lang="en-GB" sz="900" dirty="0">
                          <a:effectLst/>
                          <a:latin typeface="Comic Sans MS" panose="030F0702030302020204" pitchFamily="66" charset="0"/>
                          <a:ea typeface="Calibri" panose="020F0502020204030204" pitchFamily="34" charset="0"/>
                          <a:cs typeface="Arial" panose="020B0604020202020204" pitchFamily="34" charset="0"/>
                        </a:rPr>
                        <a:t>performance text and complete the concept pro forma describing their performance intention. Research into playwright and play.  Begin reading scripts.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99877021"/>
                  </a:ext>
                </a:extLst>
              </a:tr>
              <a:tr h="966086">
                <a:tc>
                  <a:txBody>
                    <a:bodyPr/>
                    <a:lstStyle/>
                    <a:p>
                      <a:pPr>
                        <a:lnSpc>
                          <a:spcPct val="107000"/>
                        </a:lnSpc>
                        <a:spcAft>
                          <a:spcPts val="0"/>
                        </a:spcAft>
                      </a:pPr>
                      <a:r>
                        <a:rPr lang="en-GB" sz="900" b="1" dirty="0">
                          <a:effectLst/>
                          <a:latin typeface="Comic Sans MS" panose="030F0702030302020204" pitchFamily="66" charset="0"/>
                          <a:ea typeface="Calibri" panose="020F0502020204030204" pitchFamily="34" charset="0"/>
                          <a:cs typeface="Arial" panose="020B0604020202020204" pitchFamily="34" charset="0"/>
                        </a:rPr>
                        <a:t>Component 2- Presenting and Performing texts-</a:t>
                      </a:r>
                      <a:r>
                        <a:rPr lang="en-GB" sz="900" dirty="0">
                          <a:solidFill>
                            <a:srgbClr val="333333"/>
                          </a:solidFill>
                          <a:effectLst/>
                          <a:latin typeface="Comic Sans MS" panose="030F0702030302020204" pitchFamily="66" charset="0"/>
                          <a:ea typeface="Calibri" panose="020F0502020204030204" pitchFamily="34" charset="0"/>
                          <a:cs typeface="Arial" panose="020B0604020202020204" pitchFamily="34" charset="0"/>
                        </a:rPr>
                        <a:t> discover the artistic intention of a play, understanding the structure and the characters involved. They do this by reading the text, learning about the playwright and researching anything that might be relevant to the period, genre or context of the play. Groupings, explore characters.  Blocking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19511198"/>
                  </a:ext>
                </a:extLst>
              </a:tr>
              <a:tr h="972512">
                <a:tc>
                  <a:txBody>
                    <a:bodyPr/>
                    <a:lstStyle/>
                    <a:p>
                      <a:pPr>
                        <a:lnSpc>
                          <a:spcPct val="107000"/>
                        </a:lnSpc>
                        <a:spcAft>
                          <a:spcPts val="0"/>
                        </a:spcAft>
                      </a:pPr>
                      <a:r>
                        <a:rPr lang="en-GB" sz="900" b="1" dirty="0">
                          <a:effectLst/>
                          <a:latin typeface="Comic Sans MS" panose="030F0702030302020204" pitchFamily="66" charset="0"/>
                          <a:ea typeface="Calibri" panose="020F0502020204030204" pitchFamily="34" charset="0"/>
                          <a:cs typeface="Arial" panose="020B0604020202020204" pitchFamily="34" charset="0"/>
                        </a:rPr>
                        <a:t>Component 2- Presenting and Performing texts-</a:t>
                      </a:r>
                      <a:r>
                        <a:rPr lang="en-GB" sz="900" b="1" dirty="0">
                          <a:solidFill>
                            <a:srgbClr val="333333"/>
                          </a:solidFill>
                          <a:effectLst/>
                          <a:latin typeface="Comic Sans MS" panose="030F0702030302020204" pitchFamily="66" charset="0"/>
                          <a:ea typeface="Calibri" panose="020F0502020204030204" pitchFamily="34" charset="0"/>
                          <a:cs typeface="Arial" panose="020B0604020202020204" pitchFamily="34" charset="0"/>
                        </a:rPr>
                        <a:t>Why was the play written? Who is it for? How does when it was written affect the content? How are the audience expected to react? Blocking, line learning. Concept proforma found on student L dive –advice to save work in a word doc too in case of problems with PDF.  (See notes below on content)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42133039"/>
                  </a:ext>
                </a:extLst>
              </a:tr>
              <a:tr h="277861">
                <a:tc>
                  <a:txBody>
                    <a:bodyPr/>
                    <a:lstStyle/>
                    <a:p>
                      <a:pPr>
                        <a:lnSpc>
                          <a:spcPct val="107000"/>
                        </a:lnSpc>
                        <a:spcAft>
                          <a:spcPts val="0"/>
                        </a:spcAft>
                      </a:pPr>
                      <a:r>
                        <a:rPr lang="en-GB" sz="900" b="1">
                          <a:effectLst/>
                          <a:latin typeface="Comic Sans MS" panose="030F0702030302020204" pitchFamily="66" charset="0"/>
                          <a:ea typeface="Calibri" panose="020F0502020204030204" pitchFamily="34" charset="0"/>
                          <a:cs typeface="Arial" panose="020B0604020202020204" pitchFamily="34" charset="0"/>
                        </a:rPr>
                        <a:t>Component 2</a:t>
                      </a:r>
                      <a:r>
                        <a:rPr lang="en-GB" sz="900">
                          <a:effectLst/>
                          <a:latin typeface="Comic Sans MS" panose="030F0702030302020204" pitchFamily="66" charset="0"/>
                          <a:ea typeface="Calibri" panose="020F0502020204030204" pitchFamily="34" charset="0"/>
                          <a:cs typeface="Arial" panose="020B0604020202020204" pitchFamily="34" charset="0"/>
                        </a:rPr>
                        <a:t>-Blocking, Line learning.  Concept proforma</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82427775"/>
                  </a:ext>
                </a:extLst>
              </a:tr>
              <a:tr h="138930">
                <a:tc>
                  <a:txBody>
                    <a:bodyPr/>
                    <a:lstStyle/>
                    <a:p>
                      <a:pPr>
                        <a:lnSpc>
                          <a:spcPct val="107000"/>
                        </a:lnSpc>
                        <a:spcAft>
                          <a:spcPts val="0"/>
                        </a:spcAft>
                      </a:pPr>
                      <a:r>
                        <a:rPr lang="en-GB" sz="900" b="1">
                          <a:effectLst/>
                          <a:latin typeface="Comic Sans MS" panose="030F0702030302020204" pitchFamily="66" charset="0"/>
                          <a:ea typeface="Calibri" panose="020F0502020204030204" pitchFamily="34" charset="0"/>
                          <a:cs typeface="Arial" panose="020B0604020202020204" pitchFamily="34" charset="0"/>
                        </a:rPr>
                        <a:t>Component 2</a:t>
                      </a:r>
                      <a:r>
                        <a:rPr lang="en-GB" sz="900">
                          <a:effectLst/>
                          <a:latin typeface="Comic Sans MS" panose="030F0702030302020204" pitchFamily="66" charset="0"/>
                          <a:ea typeface="Calibri" panose="020F0502020204030204" pitchFamily="34" charset="0"/>
                          <a:cs typeface="Arial" panose="020B0604020202020204" pitchFamily="34" charset="0"/>
                        </a:rPr>
                        <a:t>- Rehearsal-lighting and costume.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02987654"/>
                  </a:ext>
                </a:extLst>
              </a:tr>
              <a:tr h="416790">
                <a:tc>
                  <a:txBody>
                    <a:bodyPr/>
                    <a:lstStyle/>
                    <a:p>
                      <a:pPr>
                        <a:lnSpc>
                          <a:spcPct val="107000"/>
                        </a:lnSpc>
                        <a:spcAft>
                          <a:spcPts val="0"/>
                        </a:spcAft>
                      </a:pPr>
                      <a:r>
                        <a:rPr lang="en-GB" sz="900" b="1" dirty="0">
                          <a:effectLst/>
                          <a:latin typeface="Comic Sans MS" panose="030F0702030302020204" pitchFamily="66" charset="0"/>
                          <a:ea typeface="Calibri" panose="020F0502020204030204" pitchFamily="34" charset="0"/>
                          <a:cs typeface="Arial" panose="020B0604020202020204" pitchFamily="34" charset="0"/>
                        </a:rPr>
                        <a:t>Component 2</a:t>
                      </a:r>
                      <a:r>
                        <a:rPr lang="en-GB" sz="900" dirty="0">
                          <a:effectLst/>
                          <a:latin typeface="Comic Sans MS" panose="030F0702030302020204" pitchFamily="66" charset="0"/>
                          <a:ea typeface="Calibri" panose="020F0502020204030204" pitchFamily="34" charset="0"/>
                          <a:cs typeface="Arial" panose="020B0604020202020204" pitchFamily="34" charset="0"/>
                        </a:rPr>
                        <a:t> –Rehearsal and tidying concept </a:t>
                      </a:r>
                      <a:r>
                        <a:rPr lang="en-GB" sz="900" dirty="0" err="1">
                          <a:effectLst/>
                          <a:latin typeface="Comic Sans MS" panose="030F0702030302020204" pitchFamily="66" charset="0"/>
                          <a:ea typeface="Calibri" panose="020F0502020204030204" pitchFamily="34" charset="0"/>
                          <a:cs typeface="Arial" panose="020B0604020202020204" pitchFamily="34" charset="0"/>
                        </a:rPr>
                        <a:t>proforma</a:t>
                      </a:r>
                      <a:r>
                        <a:rPr lang="en-GB" sz="900" dirty="0">
                          <a:effectLst/>
                          <a:latin typeface="Comic Sans MS" panose="030F0702030302020204" pitchFamily="66" charset="0"/>
                          <a:ea typeface="Calibri" panose="020F0502020204030204" pitchFamily="34" charset="0"/>
                          <a:cs typeface="Arial" panose="020B0604020202020204" pitchFamily="34" charset="0"/>
                        </a:rPr>
                        <a:t>-teacher judgment as to when needs computer rooms </a:t>
                      </a:r>
                      <a:r>
                        <a:rPr lang="en-GB" sz="900" dirty="0" err="1">
                          <a:effectLst/>
                          <a:latin typeface="Comic Sans MS" panose="030F0702030302020204" pitchFamily="66" charset="0"/>
                          <a:ea typeface="Calibri" panose="020F0502020204030204" pitchFamily="34" charset="0"/>
                          <a:cs typeface="Arial" panose="020B0604020202020204" pitchFamily="34" charset="0"/>
                        </a:rPr>
                        <a:t>etc</a:t>
                      </a:r>
                      <a:r>
                        <a:rPr lang="en-GB" sz="900" dirty="0">
                          <a:effectLst/>
                          <a:latin typeface="Comic Sans MS" panose="030F0702030302020204" pitchFamily="66" charset="0"/>
                          <a:ea typeface="Calibri" panose="020F0502020204030204" pitchFamily="34" charset="0"/>
                          <a:cs typeface="Arial" panose="020B0604020202020204" pitchFamily="34" charset="0"/>
                        </a:rPr>
                        <a:t> dependant on group.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7355990"/>
                  </a:ext>
                </a:extLst>
              </a:tr>
              <a:tr h="271435">
                <a:tc>
                  <a:txBody>
                    <a:bodyPr/>
                    <a:lstStyle/>
                    <a:p>
                      <a:pPr>
                        <a:lnSpc>
                          <a:spcPct val="107000"/>
                        </a:lnSpc>
                        <a:spcAft>
                          <a:spcPts val="0"/>
                        </a:spcAft>
                      </a:pPr>
                      <a:r>
                        <a:rPr lang="en-GB" sz="900" b="1" dirty="0">
                          <a:effectLst/>
                          <a:latin typeface="Comic Sans MS" panose="030F0702030302020204" pitchFamily="66" charset="0"/>
                          <a:ea typeface="Calibri" panose="020F0502020204030204" pitchFamily="34" charset="0"/>
                          <a:cs typeface="Arial" panose="020B0604020202020204" pitchFamily="34" charset="0"/>
                        </a:rPr>
                        <a:t>Component 2- Presenting and Performing texts </a:t>
                      </a:r>
                      <a:r>
                        <a:rPr lang="en-GB" sz="900" dirty="0">
                          <a:effectLst/>
                          <a:latin typeface="Comic Sans MS" panose="030F0702030302020204" pitchFamily="66" charset="0"/>
                          <a:ea typeface="Calibri" panose="020F0502020204030204" pitchFamily="34" charset="0"/>
                          <a:cs typeface="Arial" panose="020B0604020202020204" pitchFamily="34" charset="0"/>
                        </a:rPr>
                        <a:t>Concept pro forma</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99253689"/>
                  </a:ext>
                </a:extLst>
              </a:tr>
              <a:tr h="410365">
                <a:tc>
                  <a:txBody>
                    <a:bodyPr/>
                    <a:lstStyle/>
                    <a:p>
                      <a:pPr>
                        <a:lnSpc>
                          <a:spcPct val="107000"/>
                        </a:lnSpc>
                        <a:spcAft>
                          <a:spcPts val="0"/>
                        </a:spcAft>
                      </a:pPr>
                      <a:r>
                        <a:rPr lang="en-GB" sz="900" b="1" dirty="0">
                          <a:effectLst/>
                          <a:latin typeface="Comic Sans MS" panose="030F0702030302020204" pitchFamily="66" charset="0"/>
                          <a:ea typeface="Calibri" panose="020F0502020204030204" pitchFamily="34" charset="0"/>
                          <a:cs typeface="Arial" panose="020B0604020202020204" pitchFamily="34" charset="0"/>
                        </a:rPr>
                        <a:t>Component 2- Presenting and Performing texts </a:t>
                      </a:r>
                      <a:r>
                        <a:rPr lang="en-GB" sz="900" b="0" dirty="0">
                          <a:solidFill>
                            <a:schemeClr val="tx1"/>
                          </a:solidFill>
                          <a:effectLst/>
                          <a:latin typeface="Comic Sans MS" panose="030F0702030302020204" pitchFamily="66" charset="0"/>
                          <a:ea typeface="Calibri" panose="020F0502020204030204" pitchFamily="34" charset="0"/>
                          <a:cs typeface="Arial" panose="020B0604020202020204" pitchFamily="34" charset="0"/>
                        </a:rPr>
                        <a:t>Concept pro formas sent off week before exam to examiner.</a:t>
                      </a:r>
                      <a:endParaRPr lang="en-GB" sz="9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38638300"/>
                  </a:ext>
                </a:extLst>
              </a:tr>
              <a:tr h="271435">
                <a:tc>
                  <a:txBody>
                    <a:bodyPr/>
                    <a:lstStyle/>
                    <a:p>
                      <a:pPr>
                        <a:lnSpc>
                          <a:spcPct val="107000"/>
                        </a:lnSpc>
                        <a:spcAft>
                          <a:spcPts val="0"/>
                        </a:spcAft>
                      </a:pPr>
                      <a:r>
                        <a:rPr lang="en-GB" sz="900" dirty="0">
                          <a:effectLst/>
                          <a:latin typeface="Comic Sans MS" panose="030F0702030302020204" pitchFamily="66" charset="0"/>
                          <a:ea typeface="Calibri" panose="020F0502020204030204" pitchFamily="34" charset="0"/>
                          <a:cs typeface="Arial" panose="020B0604020202020204" pitchFamily="34" charset="0"/>
                        </a:rPr>
                        <a:t>Exam week –visiting examiner watches performances during school day.</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85286676"/>
                  </a:ext>
                </a:extLst>
              </a:tr>
            </a:tbl>
          </a:graphicData>
        </a:graphic>
      </p:graphicFrame>
    </p:spTree>
    <p:extLst>
      <p:ext uri="{BB962C8B-B14F-4D97-AF65-F5344CB8AC3E}">
        <p14:creationId xmlns:p14="http://schemas.microsoft.com/office/powerpoint/2010/main" val="39629406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71023" y="159404"/>
            <a:ext cx="2443776" cy="923330"/>
          </a:xfrm>
          <a:prstGeom prst="rect">
            <a:avLst/>
          </a:prstGeom>
          <a:solidFill>
            <a:schemeClr val="accent1">
              <a:lumMod val="40000"/>
              <a:lumOff val="60000"/>
            </a:schemeClr>
          </a:solidFill>
          <a:ln>
            <a:solidFill>
              <a:srgbClr val="0070C0"/>
            </a:solidFill>
          </a:ln>
        </p:spPr>
        <p:txBody>
          <a:bodyPr wrap="square" rtlCol="0">
            <a:spAutoFit/>
          </a:bodyPr>
          <a:lstStyle/>
          <a:p>
            <a:r>
              <a:rPr lang="en-GB" b="1" dirty="0"/>
              <a:t>Performance and Response (40%) Written exam</a:t>
            </a:r>
            <a:endParaRPr lang="en-GB" dirty="0"/>
          </a:p>
        </p:txBody>
      </p:sp>
      <p:sp>
        <p:nvSpPr>
          <p:cNvPr id="8" name="TextBox 7"/>
          <p:cNvSpPr txBox="1"/>
          <p:nvPr/>
        </p:nvSpPr>
        <p:spPr>
          <a:xfrm>
            <a:off x="428136" y="1501879"/>
            <a:ext cx="5239239" cy="4955203"/>
          </a:xfrm>
          <a:prstGeom prst="rect">
            <a:avLst/>
          </a:prstGeom>
          <a:solidFill>
            <a:schemeClr val="bg1">
              <a:lumMod val="85000"/>
            </a:schemeClr>
          </a:solidFill>
          <a:ln>
            <a:solidFill>
              <a:schemeClr val="tx1"/>
            </a:solidFill>
          </a:ln>
        </p:spPr>
        <p:txBody>
          <a:bodyPr wrap="square" rtlCol="0">
            <a:spAutoFit/>
          </a:bodyPr>
          <a:lstStyle/>
          <a:p>
            <a:r>
              <a:rPr lang="en-GB" sz="1600" b="1" dirty="0"/>
              <a:t>Core Knowledge: </a:t>
            </a:r>
          </a:p>
          <a:p>
            <a:r>
              <a:rPr lang="en-GB" sz="1200" b="1" dirty="0"/>
              <a:t>Learners should:</a:t>
            </a:r>
          </a:p>
          <a:p>
            <a:r>
              <a:rPr lang="en-GB" sz="1200" dirty="0"/>
              <a:t>In </a:t>
            </a:r>
            <a:r>
              <a:rPr lang="en-GB" sz="1200" dirty="0">
                <a:solidFill>
                  <a:srgbClr val="FF0000"/>
                </a:solidFill>
              </a:rPr>
              <a:t>Section A: </a:t>
            </a:r>
            <a:r>
              <a:rPr lang="en-GB" sz="1200" dirty="0"/>
              <a:t>Study a full performance text</a:t>
            </a:r>
          </a:p>
          <a:p>
            <a:r>
              <a:rPr lang="en-GB" sz="1200" b="1" dirty="0"/>
              <a:t>Learners must know and understand:</a:t>
            </a:r>
          </a:p>
          <a:p>
            <a:r>
              <a:rPr lang="en-GB" sz="1200" dirty="0"/>
              <a:t>in relation to their performance text: • the contexts of their chosen text including: • social • historical (time set and period written) • cultural • define how the social, historical and cultural contexts have an effect on the chosen performance text • the theatrical conventions of the period in which their text was created • the characteristics of their performance text including: • genres • structure • characters • form and style • theatrical setting (place) • plot and subplot • dialogue • stage directions • how meaning is communicated through: • the use of performance space and spatial relationships on stage • the relationship between performers and audience • the design of: set, props, costume, lighting and sound • an actor’s vocal and physical interpretation of character • the use of performance conventions.</a:t>
            </a:r>
          </a:p>
          <a:p>
            <a:r>
              <a:rPr lang="en-GB" sz="1200" b="1" dirty="0"/>
              <a:t>Leaners should be able to:</a:t>
            </a:r>
          </a:p>
          <a:p>
            <a:r>
              <a:rPr lang="en-GB" sz="1200" dirty="0"/>
              <a:t>define how the social, historical and cultural contexts have an effect on the chosen performance text -explore and identify the characteristics of a text through practical preparation work and be able to explain the impact they have on a performance text • select examples from their own practical study which demonstrate knowledge and understanding of the full range of characteristics of the performance text • identify how a range of genres may have been used to inform the characteristics of the performance text • identify how meaning is communicated within the performance text • evaluate the roles that theatre makers (from contemporary professional practice) have on developing, performing and responding to a performance text.</a:t>
            </a:r>
          </a:p>
        </p:txBody>
      </p:sp>
      <p:pic>
        <p:nvPicPr>
          <p:cNvPr id="2" name="Picture 1"/>
          <p:cNvPicPr>
            <a:picLocks noChangeAspect="1"/>
          </p:cNvPicPr>
          <p:nvPr/>
        </p:nvPicPr>
        <p:blipFill>
          <a:blip r:embed="rId2"/>
          <a:stretch>
            <a:fillRect/>
          </a:stretch>
        </p:blipFill>
        <p:spPr>
          <a:xfrm>
            <a:off x="264786" y="64564"/>
            <a:ext cx="1090847" cy="1057282"/>
          </a:xfrm>
          <a:prstGeom prst="rect">
            <a:avLst/>
          </a:prstGeom>
        </p:spPr>
      </p:pic>
      <p:sp>
        <p:nvSpPr>
          <p:cNvPr id="9" name="TextBox 8"/>
          <p:cNvSpPr txBox="1"/>
          <p:nvPr/>
        </p:nvSpPr>
        <p:spPr>
          <a:xfrm>
            <a:off x="6134100" y="159404"/>
            <a:ext cx="5562600" cy="6494085"/>
          </a:xfrm>
          <a:prstGeom prst="rect">
            <a:avLst/>
          </a:prstGeom>
          <a:solidFill>
            <a:schemeClr val="bg1">
              <a:lumMod val="85000"/>
            </a:schemeClr>
          </a:solidFill>
          <a:ln>
            <a:solidFill>
              <a:schemeClr val="tx1"/>
            </a:solidFill>
          </a:ln>
        </p:spPr>
        <p:txBody>
          <a:bodyPr wrap="square" rtlCol="0">
            <a:spAutoFit/>
          </a:bodyPr>
          <a:lstStyle/>
          <a:p>
            <a:r>
              <a:rPr lang="en-GB" sz="1600" b="1" dirty="0"/>
              <a:t>Core Knowledge continued: </a:t>
            </a:r>
          </a:p>
          <a:p>
            <a:r>
              <a:rPr lang="en-GB" sz="1200" b="1" dirty="0"/>
              <a:t>Leaners should:</a:t>
            </a:r>
          </a:p>
          <a:p>
            <a:r>
              <a:rPr lang="en-GB" sz="1200" dirty="0"/>
              <a:t>in </a:t>
            </a:r>
            <a:r>
              <a:rPr lang="en-GB" sz="1200" dirty="0">
                <a:solidFill>
                  <a:srgbClr val="FF0000"/>
                </a:solidFill>
              </a:rPr>
              <a:t>Section A: </a:t>
            </a:r>
            <a:r>
              <a:rPr lang="en-GB" sz="1200" dirty="0"/>
              <a:t>study the development of drama and performance.</a:t>
            </a:r>
          </a:p>
          <a:p>
            <a:r>
              <a:rPr lang="en-GB" sz="1200" b="1" dirty="0"/>
              <a:t>Learners must know and understand:</a:t>
            </a:r>
          </a:p>
          <a:p>
            <a:r>
              <a:rPr lang="en-GB" sz="1200" dirty="0"/>
              <a:t>• contemporary staging including: • apron • black box • in the round • promenade• proscenium arch • site specific • thrust • traverse • the role of theatre makers in contemporary professional practice, including: • actors • choreographer • costume designer • director • lighting designer • lyricist • playwright • set designer • sound designer • stage managers • understudy • Acting skills including: • blocking • characterisation • improvisation • vocal techniques an actor might use to communicate a role • communication through physicality and the use of body language, facial expression and gesture • the use of semiotics • the design and use of a set including: • composite sets • non-naturalistic sets • the development of character through the creation and use of: • costume • hair and makeup, masks.</a:t>
            </a:r>
            <a:endParaRPr lang="en-GB" sz="1200" b="1" dirty="0"/>
          </a:p>
          <a:p>
            <a:r>
              <a:rPr lang="en-GB" sz="1200" b="1" dirty="0"/>
              <a:t>Learners should be able to:</a:t>
            </a:r>
          </a:p>
          <a:p>
            <a:r>
              <a:rPr lang="en-GB" sz="1200" dirty="0"/>
              <a:t>• evaluate the roles that theatre makers (from contemporary professional practice) have on developing, performing and responding to a performance text-state advantages and disadvantages for the decisions made directing, acting and designing for a performance • apply knowledge and understanding of the development of drama and performance to the studied performance text.</a:t>
            </a:r>
            <a:endParaRPr lang="en-GB" sz="1200" b="1" dirty="0"/>
          </a:p>
          <a:p>
            <a:r>
              <a:rPr lang="en-GB" sz="1200" b="1" dirty="0"/>
              <a:t>Learners should:</a:t>
            </a:r>
          </a:p>
          <a:p>
            <a:r>
              <a:rPr lang="en-GB" sz="1200" dirty="0"/>
              <a:t>in </a:t>
            </a:r>
            <a:r>
              <a:rPr lang="en-GB" sz="1200" dirty="0">
                <a:solidFill>
                  <a:srgbClr val="FF0000"/>
                </a:solidFill>
              </a:rPr>
              <a:t>Section B: </a:t>
            </a:r>
            <a:r>
              <a:rPr lang="en-GB" sz="1200" dirty="0"/>
              <a:t>analyse and evaluate the work of others through watching live drama and theatre.</a:t>
            </a:r>
            <a:endParaRPr lang="en-GB" sz="1200" b="1" dirty="0"/>
          </a:p>
          <a:p>
            <a:r>
              <a:rPr lang="en-GB" sz="1200" b="1" dirty="0"/>
              <a:t>Learners must know and understand:</a:t>
            </a:r>
          </a:p>
          <a:p>
            <a:r>
              <a:rPr lang="en-GB" sz="1200" dirty="0"/>
              <a:t>the meaning of drama and theatre terminology used by theatre makers • how genre is used in live performance to communicate meaning to an audience • how to analyse a live theatre performance • how to evaluate the work of others, drawing considered conclusions.</a:t>
            </a:r>
          </a:p>
          <a:p>
            <a:r>
              <a:rPr lang="en-GB" sz="1200" b="1" dirty="0"/>
              <a:t>Learners should be able to:</a:t>
            </a:r>
          </a:p>
          <a:p>
            <a:r>
              <a:rPr lang="en-GB" sz="1200" dirty="0"/>
              <a:t>• select and use appropriate subject-specific terminology • discuss, analyse and evaluate how meaning is created and communicated through live theatre using their knowledge and understanding of drama • analyse and evaluate the acting, design and the characteristics of the performance text seen.</a:t>
            </a:r>
            <a:endParaRPr lang="en-GB" sz="1200" b="1" dirty="0"/>
          </a:p>
          <a:p>
            <a:endParaRPr lang="en-GB" sz="1600" b="1" dirty="0"/>
          </a:p>
        </p:txBody>
      </p:sp>
    </p:spTree>
    <p:extLst>
      <p:ext uri="{BB962C8B-B14F-4D97-AF65-F5344CB8AC3E}">
        <p14:creationId xmlns:p14="http://schemas.microsoft.com/office/powerpoint/2010/main" val="1341722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41277" y="59172"/>
            <a:ext cx="2016298" cy="923330"/>
          </a:xfrm>
          <a:prstGeom prst="rect">
            <a:avLst/>
          </a:prstGeom>
          <a:solidFill>
            <a:schemeClr val="accent1">
              <a:lumMod val="40000"/>
              <a:lumOff val="60000"/>
            </a:schemeClr>
          </a:solidFill>
          <a:ln>
            <a:solidFill>
              <a:srgbClr val="0070C0"/>
            </a:solidFill>
          </a:ln>
        </p:spPr>
        <p:txBody>
          <a:bodyPr wrap="square" rtlCol="0">
            <a:spAutoFit/>
          </a:bodyPr>
          <a:lstStyle/>
          <a:p>
            <a:r>
              <a:rPr lang="en-GB" b="1" dirty="0"/>
              <a:t>Performance and Response (40%) Written exam</a:t>
            </a:r>
            <a:endParaRPr lang="en-GB" dirty="0"/>
          </a:p>
        </p:txBody>
      </p:sp>
      <p:sp>
        <p:nvSpPr>
          <p:cNvPr id="5" name="TextBox 4"/>
          <p:cNvSpPr txBox="1"/>
          <p:nvPr/>
        </p:nvSpPr>
        <p:spPr>
          <a:xfrm>
            <a:off x="4018804" y="117693"/>
            <a:ext cx="5345924" cy="6740307"/>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r>
              <a:rPr lang="en-GB" b="1" dirty="0"/>
              <a:t>Section A:</a:t>
            </a:r>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p:txBody>
      </p:sp>
      <p:sp>
        <p:nvSpPr>
          <p:cNvPr id="7" name="TextBox 6"/>
          <p:cNvSpPr txBox="1"/>
          <p:nvPr/>
        </p:nvSpPr>
        <p:spPr>
          <a:xfrm>
            <a:off x="9516503" y="687118"/>
            <a:ext cx="2518357" cy="5539978"/>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Key Words:</a:t>
            </a:r>
          </a:p>
          <a:p>
            <a:r>
              <a:rPr lang="en-GB" sz="1200" dirty="0"/>
              <a:t>Blood Brothers</a:t>
            </a:r>
          </a:p>
          <a:p>
            <a:r>
              <a:rPr lang="en-GB" sz="1200" dirty="0"/>
              <a:t>Staging</a:t>
            </a:r>
          </a:p>
          <a:p>
            <a:r>
              <a:rPr lang="en-GB" sz="1200" dirty="0"/>
              <a:t>Set</a:t>
            </a:r>
          </a:p>
          <a:p>
            <a:r>
              <a:rPr lang="en-GB" sz="1200" dirty="0"/>
              <a:t>Costume </a:t>
            </a:r>
          </a:p>
          <a:p>
            <a:r>
              <a:rPr lang="en-GB" sz="1200" dirty="0"/>
              <a:t>Lights</a:t>
            </a:r>
          </a:p>
          <a:p>
            <a:r>
              <a:rPr lang="en-GB" sz="1200" dirty="0"/>
              <a:t>Proscenium Arch</a:t>
            </a:r>
          </a:p>
          <a:p>
            <a:r>
              <a:rPr lang="en-GB" sz="1200" dirty="0"/>
              <a:t>Promenade</a:t>
            </a:r>
          </a:p>
          <a:p>
            <a:r>
              <a:rPr lang="en-GB" sz="1200" dirty="0"/>
              <a:t>Theatre in the round</a:t>
            </a:r>
          </a:p>
          <a:p>
            <a:r>
              <a:rPr lang="en-GB" sz="1200" dirty="0"/>
              <a:t>Thrust </a:t>
            </a:r>
          </a:p>
          <a:p>
            <a:r>
              <a:rPr lang="en-GB" sz="1200" dirty="0"/>
              <a:t>Traverse</a:t>
            </a:r>
          </a:p>
          <a:p>
            <a:r>
              <a:rPr lang="en-GB" sz="1200" dirty="0"/>
              <a:t>Characterisation </a:t>
            </a:r>
          </a:p>
          <a:p>
            <a:r>
              <a:rPr lang="en-GB" sz="1200" dirty="0"/>
              <a:t>Themes</a:t>
            </a:r>
          </a:p>
          <a:p>
            <a:r>
              <a:rPr lang="en-GB" sz="1200" dirty="0"/>
              <a:t>Era</a:t>
            </a:r>
          </a:p>
          <a:p>
            <a:r>
              <a:rPr lang="en-GB" sz="1200" dirty="0"/>
              <a:t>Genre</a:t>
            </a:r>
          </a:p>
          <a:p>
            <a:r>
              <a:rPr lang="en-GB" sz="1200" dirty="0"/>
              <a:t>Conventions</a:t>
            </a:r>
          </a:p>
          <a:p>
            <a:r>
              <a:rPr lang="en-GB" sz="1200" dirty="0"/>
              <a:t>Facial expressions</a:t>
            </a:r>
          </a:p>
          <a:p>
            <a:r>
              <a:rPr lang="en-GB" sz="1200" dirty="0"/>
              <a:t>Body language</a:t>
            </a:r>
          </a:p>
          <a:p>
            <a:r>
              <a:rPr lang="en-GB" sz="1200" dirty="0"/>
              <a:t>Pace</a:t>
            </a:r>
          </a:p>
          <a:p>
            <a:r>
              <a:rPr lang="en-GB" sz="1200" dirty="0"/>
              <a:t>Tone</a:t>
            </a:r>
          </a:p>
          <a:p>
            <a:r>
              <a:rPr lang="en-GB" sz="1200" dirty="0"/>
              <a:t>Gestures</a:t>
            </a:r>
          </a:p>
          <a:p>
            <a:r>
              <a:rPr lang="en-GB" sz="1200" dirty="0"/>
              <a:t>Intonation</a:t>
            </a:r>
          </a:p>
          <a:p>
            <a:r>
              <a:rPr lang="en-GB" sz="1200" dirty="0"/>
              <a:t>Pause</a:t>
            </a:r>
          </a:p>
          <a:p>
            <a:r>
              <a:rPr lang="en-GB" sz="1200" dirty="0"/>
              <a:t>Exaggeration</a:t>
            </a:r>
          </a:p>
          <a:p>
            <a:r>
              <a:rPr lang="en-GB" sz="1200" dirty="0"/>
              <a:t>Accent</a:t>
            </a:r>
          </a:p>
          <a:p>
            <a:r>
              <a:rPr lang="en-GB" sz="1200" dirty="0"/>
              <a:t>Semiotics </a:t>
            </a:r>
          </a:p>
          <a:p>
            <a:r>
              <a:rPr lang="en-GB" sz="1200" dirty="0"/>
              <a:t>Proxemics </a:t>
            </a:r>
          </a:p>
          <a:p>
            <a:r>
              <a:rPr lang="en-GB" sz="1200" dirty="0"/>
              <a:t>Historical Context</a:t>
            </a:r>
          </a:p>
          <a:p>
            <a:r>
              <a:rPr lang="en-GB" sz="1200" dirty="0"/>
              <a:t>Audience impact</a:t>
            </a:r>
          </a:p>
        </p:txBody>
      </p:sp>
      <p:sp>
        <p:nvSpPr>
          <p:cNvPr id="12" name="TextBox 11"/>
          <p:cNvSpPr txBox="1"/>
          <p:nvPr/>
        </p:nvSpPr>
        <p:spPr>
          <a:xfrm>
            <a:off x="571260" y="1337957"/>
            <a:ext cx="2587336" cy="2954655"/>
          </a:xfrm>
          <a:prstGeom prst="rect">
            <a:avLst/>
          </a:prstGeom>
          <a:solidFill>
            <a:schemeClr val="accent1">
              <a:lumMod val="40000"/>
              <a:lumOff val="60000"/>
            </a:schemeClr>
          </a:solidFill>
          <a:ln>
            <a:solidFill>
              <a:srgbClr val="0070C0"/>
            </a:solidFill>
          </a:ln>
        </p:spPr>
        <p:txBody>
          <a:bodyPr wrap="square" rtlCol="0">
            <a:spAutoFit/>
          </a:bodyPr>
          <a:lstStyle/>
          <a:p>
            <a:r>
              <a:rPr lang="en-GB" b="1" dirty="0"/>
              <a:t>Assessment:</a:t>
            </a:r>
          </a:p>
          <a:p>
            <a:r>
              <a:rPr lang="en-GB" sz="1200" dirty="0"/>
              <a:t>‘Drama: Performance and response’ (04) is an examined component. Section A consists of short answer questions relating to the study of a text (Blood Brothers). Section B is an extended response analysing and evaluating a live drama performance. It is worth 40% of the qualification. Quality of extended response will be assessed in this component. Component 04 is out of 80 marks. Section A: 50 marks are for AO3. Section B: 10 marks are for AO3 and 20 are for AO4</a:t>
            </a:r>
          </a:p>
        </p:txBody>
      </p:sp>
      <p:pic>
        <p:nvPicPr>
          <p:cNvPr id="2" name="Picture 1"/>
          <p:cNvPicPr>
            <a:picLocks noChangeAspect="1"/>
          </p:cNvPicPr>
          <p:nvPr/>
        </p:nvPicPr>
        <p:blipFill>
          <a:blip r:embed="rId2"/>
          <a:stretch>
            <a:fillRect/>
          </a:stretch>
        </p:blipFill>
        <p:spPr>
          <a:xfrm>
            <a:off x="264786" y="64564"/>
            <a:ext cx="1090847" cy="1057282"/>
          </a:xfrm>
          <a:prstGeom prst="rect">
            <a:avLst/>
          </a:prstGeom>
        </p:spPr>
      </p:pic>
      <p:sp>
        <p:nvSpPr>
          <p:cNvPr id="13" name="TextBox 12"/>
          <p:cNvSpPr txBox="1"/>
          <p:nvPr/>
        </p:nvSpPr>
        <p:spPr>
          <a:xfrm>
            <a:off x="102015" y="4471853"/>
            <a:ext cx="3760257" cy="2308324"/>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 </a:t>
            </a:r>
          </a:p>
          <a:p>
            <a:r>
              <a:rPr lang="en-GB" sz="1400" dirty="0"/>
              <a:t>Attend a live performance of ‘Blood Brothers’ and discuss key themes and issues explored.  See if there are some clips on the internet of scenes from ‘Blood Brothers’ watch and discuss the acting skills seen.  Encourage revision clocks and practice questions.  Use the revision guide purchased through school.  Look on the OCR website for practice papers for this unit.  </a:t>
            </a:r>
            <a:endParaRPr lang="en-GB" sz="1400" b="1" dirty="0"/>
          </a:p>
        </p:txBody>
      </p:sp>
      <p:graphicFrame>
        <p:nvGraphicFramePr>
          <p:cNvPr id="3" name="Table 2"/>
          <p:cNvGraphicFramePr>
            <a:graphicFrameLocks noGrp="1"/>
          </p:cNvGraphicFramePr>
          <p:nvPr>
            <p:extLst>
              <p:ext uri="{D42A27DB-BD31-4B8C-83A1-F6EECF244321}">
                <p14:modId xmlns:p14="http://schemas.microsoft.com/office/powerpoint/2010/main" val="3614273095"/>
              </p:ext>
            </p:extLst>
          </p:nvPr>
        </p:nvGraphicFramePr>
        <p:xfrm>
          <a:off x="5312471" y="195515"/>
          <a:ext cx="3895725" cy="6529098"/>
        </p:xfrm>
        <a:graphic>
          <a:graphicData uri="http://schemas.openxmlformats.org/drawingml/2006/table">
            <a:tbl>
              <a:tblPr firstRow="1" firstCol="1" bandRow="1"/>
              <a:tblGrid>
                <a:gridCol w="3895725">
                  <a:extLst>
                    <a:ext uri="{9D8B030D-6E8A-4147-A177-3AD203B41FA5}">
                      <a16:colId xmlns:a16="http://schemas.microsoft.com/office/drawing/2014/main" val="321653610"/>
                    </a:ext>
                  </a:extLst>
                </a:gridCol>
              </a:tblGrid>
              <a:tr h="1023647">
                <a:tc>
                  <a:txBody>
                    <a:bodyPr/>
                    <a:lstStyle/>
                    <a:p>
                      <a:pPr algn="just">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Research into playwright Willy Russell. Read through of scripts as whole group allocate roles and encourage different accent e.g. RP and Liverpudlian. As travelling through script highlight key points and references to era and time it was written e.g. Marilyn Monroe ref etc.  </a:t>
                      </a:r>
                    </a:p>
                  </a:txBody>
                  <a:tcPr marL="38936" marR="389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24760461"/>
                  </a:ext>
                </a:extLst>
              </a:tr>
              <a:tr h="697225">
                <a:tc>
                  <a:txBody>
                    <a:bodyPr/>
                    <a:lstStyle/>
                    <a:p>
                      <a:pPr algn="just">
                        <a:lnSpc>
                          <a:spcPct val="107000"/>
                        </a:lnSpc>
                        <a:spcAft>
                          <a:spcPts val="0"/>
                        </a:spcAft>
                      </a:pPr>
                      <a:r>
                        <a:rPr lang="en-GB" sz="1100">
                          <a:effectLst/>
                          <a:latin typeface="Calibri" panose="020F0502020204030204" pitchFamily="34" charset="0"/>
                          <a:ea typeface="Calibri" panose="020F0502020204030204" pitchFamily="34" charset="0"/>
                          <a:cs typeface="Times New Roman" panose="02020603050405020304" pitchFamily="18" charset="0"/>
                        </a:rPr>
                        <a:t>Continuation of reading script.  Option of playing the songs on you tube instead of reading through them-can work nicely.  Continue to encourage accents and highlight key points etc. Command words sheet helpful to go through and test. </a:t>
                      </a:r>
                    </a:p>
                  </a:txBody>
                  <a:tcPr marL="38936" marR="389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58098203"/>
                  </a:ext>
                </a:extLst>
              </a:tr>
              <a:tr h="697225">
                <a:tc>
                  <a:txBody>
                    <a:bodyPr/>
                    <a:lstStyle/>
                    <a:p>
                      <a:pPr algn="just">
                        <a:lnSpc>
                          <a:spcPct val="107000"/>
                        </a:lnSpc>
                        <a:spcAft>
                          <a:spcPts val="0"/>
                        </a:spcAft>
                      </a:pPr>
                      <a:r>
                        <a:rPr lang="en-GB" sz="1100">
                          <a:effectLst/>
                          <a:latin typeface="Calibri" panose="020F0502020204030204" pitchFamily="34" charset="0"/>
                          <a:ea typeface="Calibri" panose="020F0502020204030204" pitchFamily="34" charset="0"/>
                          <a:cs typeface="Times New Roman" panose="02020603050405020304" pitchFamily="18" charset="0"/>
                        </a:rPr>
                        <a:t>Ask students to list key themes. Highlight and perform a key scene that shows something about the time in which it is set or written, e.g. dole queue, Mickey and the antidepressants-links to Marilyn Monroe, Skelmersdale-Margaret Thatcher etc. </a:t>
                      </a:r>
                    </a:p>
                  </a:txBody>
                  <a:tcPr marL="38936" marR="389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1814087"/>
                  </a:ext>
                </a:extLst>
              </a:tr>
              <a:tr h="873480">
                <a:tc>
                  <a:txBody>
                    <a:bodyPr/>
                    <a:lstStyle/>
                    <a:p>
                      <a:pPr algn="just">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Use of acting skills to explore characters and scenes practically e.g.: Mickey and Edward as children.  Class divide and split scene- contrast in family life. Narrator-power and levels etc. Encourage vocal and physical skills and highlight these.  Use a skills table in books to write down ideas using key terms. </a:t>
                      </a:r>
                    </a:p>
                  </a:txBody>
                  <a:tcPr marL="38936" marR="389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42004004"/>
                  </a:ext>
                </a:extLst>
              </a:tr>
              <a:tr h="873480">
                <a:tc>
                  <a:txBody>
                    <a:bodyPr/>
                    <a:lstStyle/>
                    <a:p>
                      <a:pPr algn="just">
                        <a:lnSpc>
                          <a:spcPct val="107000"/>
                        </a:lnSpc>
                        <a:spcAft>
                          <a:spcPts val="0"/>
                        </a:spcAft>
                      </a:pPr>
                      <a:r>
                        <a:rPr lang="en-GB" sz="1100">
                          <a:effectLst/>
                          <a:latin typeface="Calibri" panose="020F0502020204030204" pitchFamily="34" charset="0"/>
                          <a:ea typeface="Calibri" panose="020F0502020204030204" pitchFamily="34" charset="0"/>
                          <a:cs typeface="Times New Roman" panose="02020603050405020304" pitchFamily="18" charset="0"/>
                        </a:rPr>
                        <a:t>Staging sheets with advantages and disadvantages.  Ask students to choose a scene and stage it on one of the types of stages, highlight advantages and disadvantages as audience.  Ensure all types explored- reposition audience.  Can use scripted examples of improvisation. </a:t>
                      </a:r>
                    </a:p>
                  </a:txBody>
                  <a:tcPr marL="38936" marR="389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86234760"/>
                  </a:ext>
                </a:extLst>
              </a:tr>
              <a:tr h="873480">
                <a:tc>
                  <a:txBody>
                    <a:bodyPr/>
                    <a:lstStyle/>
                    <a:p>
                      <a:pPr algn="just">
                        <a:lnSpc>
                          <a:spcPct val="107000"/>
                        </a:lnSpc>
                        <a:spcAft>
                          <a:spcPts val="0"/>
                        </a:spcAft>
                      </a:pPr>
                      <a:r>
                        <a:rPr lang="en-GB" sz="1100">
                          <a:effectLst/>
                          <a:latin typeface="Calibri" panose="020F0502020204030204" pitchFamily="34" charset="0"/>
                          <a:ea typeface="Calibri" panose="020F0502020204030204" pitchFamily="34" charset="0"/>
                          <a:cs typeface="Times New Roman" panose="02020603050405020304" pitchFamily="18" charset="0"/>
                        </a:rPr>
                        <a:t>Use lighting and set sheets.  Explore ideas for scenes using examples –link to impact on audience.  In groups on A3 paper.  Could be practical –layout room as certain scene, use post its to label props and set- explain choices and present to group explaining impact on audience. </a:t>
                      </a:r>
                    </a:p>
                  </a:txBody>
                  <a:tcPr marL="38936" marR="389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87727821"/>
                  </a:ext>
                </a:extLst>
              </a:tr>
              <a:tr h="873480">
                <a:tc>
                  <a:txBody>
                    <a:bodyPr/>
                    <a:lstStyle/>
                    <a:p>
                      <a:pPr algn="just">
                        <a:lnSpc>
                          <a:spcPct val="107000"/>
                        </a:lnSpc>
                        <a:spcAft>
                          <a:spcPts val="0"/>
                        </a:spcAft>
                      </a:pPr>
                      <a:r>
                        <a:rPr lang="en-GB" sz="1100">
                          <a:effectLst/>
                          <a:latin typeface="Calibri" panose="020F0502020204030204" pitchFamily="34" charset="0"/>
                          <a:ea typeface="Calibri" panose="020F0502020204030204" pitchFamily="34" charset="0"/>
                          <a:cs typeface="Times New Roman" panose="02020603050405020304" pitchFamily="18" charset="0"/>
                        </a:rPr>
                        <a:t>Use costume sheets.  Design costumes for main characters, could highlight any sound effects and use of song in the piece –link semiotics and impact on audience.  Write out a list of props that are mentioned in the script and discuss how these can be used to the actors benefit and what this shows the audience.  </a:t>
                      </a:r>
                    </a:p>
                  </a:txBody>
                  <a:tcPr marL="38936" marR="389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27215063"/>
                  </a:ext>
                </a:extLst>
              </a:tr>
              <a:tr h="520969">
                <a:tc>
                  <a:txBody>
                    <a:bodyPr/>
                    <a:lstStyle/>
                    <a:p>
                      <a:pPr algn="just">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Revision Clocks.  Can complete ones already completed on system.  Can each fill in questions and swap.  Can allocate areas for each question to cover </a:t>
                      </a:r>
                      <a:r>
                        <a:rPr lang="en-GB" sz="1100" dirty="0" err="1">
                          <a:effectLst/>
                          <a:latin typeface="Calibri" panose="020F0502020204030204" pitchFamily="34" charset="0"/>
                          <a:ea typeface="Calibri" panose="020F0502020204030204" pitchFamily="34" charset="0"/>
                          <a:cs typeface="Times New Roman" panose="02020603050405020304" pitchFamily="18" charset="0"/>
                        </a:rPr>
                        <a:t>e.g</a:t>
                      </a:r>
                      <a:r>
                        <a:rPr lang="en-GB" sz="1100" dirty="0">
                          <a:effectLst/>
                          <a:latin typeface="Calibri" panose="020F0502020204030204" pitchFamily="34" charset="0"/>
                          <a:ea typeface="Calibri" panose="020F0502020204030204" pitchFamily="34" charset="0"/>
                          <a:cs typeface="Times New Roman" panose="02020603050405020304" pitchFamily="18" charset="0"/>
                        </a:rPr>
                        <a:t> set, costume, acting skills etc.  </a:t>
                      </a:r>
                    </a:p>
                  </a:txBody>
                  <a:tcPr marL="38936" marR="389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52085622"/>
                  </a:ext>
                </a:extLst>
              </a:tr>
            </a:tbl>
          </a:graphicData>
        </a:graphic>
      </p:graphicFrame>
    </p:spTree>
    <p:extLst>
      <p:ext uri="{BB962C8B-B14F-4D97-AF65-F5344CB8AC3E}">
        <p14:creationId xmlns:p14="http://schemas.microsoft.com/office/powerpoint/2010/main" val="15729454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41277" y="59172"/>
            <a:ext cx="2016298" cy="923330"/>
          </a:xfrm>
          <a:prstGeom prst="rect">
            <a:avLst/>
          </a:prstGeom>
          <a:solidFill>
            <a:schemeClr val="accent1">
              <a:lumMod val="40000"/>
              <a:lumOff val="60000"/>
            </a:schemeClr>
          </a:solidFill>
          <a:ln>
            <a:solidFill>
              <a:srgbClr val="0070C0"/>
            </a:solidFill>
          </a:ln>
        </p:spPr>
        <p:txBody>
          <a:bodyPr wrap="square" rtlCol="0">
            <a:spAutoFit/>
          </a:bodyPr>
          <a:lstStyle/>
          <a:p>
            <a:r>
              <a:rPr lang="en-GB" b="1" dirty="0"/>
              <a:t>Performance and Response (40%) Written exam</a:t>
            </a:r>
            <a:endParaRPr lang="en-GB" dirty="0"/>
          </a:p>
        </p:txBody>
      </p:sp>
      <p:sp>
        <p:nvSpPr>
          <p:cNvPr id="5" name="TextBox 4"/>
          <p:cNvSpPr txBox="1"/>
          <p:nvPr/>
        </p:nvSpPr>
        <p:spPr>
          <a:xfrm>
            <a:off x="3756752" y="164776"/>
            <a:ext cx="7588143" cy="6463308"/>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 Section B</a:t>
            </a:r>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p:txBody>
      </p:sp>
      <p:pic>
        <p:nvPicPr>
          <p:cNvPr id="2" name="Picture 1"/>
          <p:cNvPicPr>
            <a:picLocks noChangeAspect="1"/>
          </p:cNvPicPr>
          <p:nvPr/>
        </p:nvPicPr>
        <p:blipFill>
          <a:blip r:embed="rId2"/>
          <a:stretch>
            <a:fillRect/>
          </a:stretch>
        </p:blipFill>
        <p:spPr>
          <a:xfrm>
            <a:off x="264786" y="64564"/>
            <a:ext cx="1090847" cy="1057282"/>
          </a:xfrm>
          <a:prstGeom prst="rect">
            <a:avLst/>
          </a:prstGeom>
        </p:spPr>
      </p:pic>
      <p:sp>
        <p:nvSpPr>
          <p:cNvPr id="13" name="TextBox 12"/>
          <p:cNvSpPr txBox="1"/>
          <p:nvPr/>
        </p:nvSpPr>
        <p:spPr>
          <a:xfrm>
            <a:off x="264787" y="1581145"/>
            <a:ext cx="2533498" cy="4031873"/>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a:t>
            </a:r>
          </a:p>
          <a:p>
            <a:endParaRPr lang="en-GB" sz="1600" dirty="0"/>
          </a:p>
          <a:p>
            <a:r>
              <a:rPr lang="en-GB" sz="1600" dirty="0"/>
              <a:t>If recording of live theatre available re-watch the performance with your child and discuss key themes, issues and any theatrical skills you could highlight. </a:t>
            </a:r>
          </a:p>
          <a:p>
            <a:r>
              <a:rPr lang="en-GB" sz="1600" dirty="0"/>
              <a:t>Watch actors on TV and evaluate how well they use vocal and skills to create impact on the audience.  </a:t>
            </a:r>
          </a:p>
          <a:p>
            <a:endParaRPr lang="en-GB" sz="1600" b="1" dirty="0"/>
          </a:p>
          <a:p>
            <a:endParaRPr lang="en-GB" sz="1600" b="1" dirty="0"/>
          </a:p>
        </p:txBody>
      </p:sp>
      <p:graphicFrame>
        <p:nvGraphicFramePr>
          <p:cNvPr id="6" name="Table 5"/>
          <p:cNvGraphicFramePr>
            <a:graphicFrameLocks noGrp="1"/>
          </p:cNvGraphicFramePr>
          <p:nvPr>
            <p:extLst>
              <p:ext uri="{D42A27DB-BD31-4B8C-83A1-F6EECF244321}">
                <p14:modId xmlns:p14="http://schemas.microsoft.com/office/powerpoint/2010/main" val="3202982806"/>
              </p:ext>
            </p:extLst>
          </p:nvPr>
        </p:nvGraphicFramePr>
        <p:xfrm>
          <a:off x="3888954" y="594911"/>
          <a:ext cx="7249099" cy="5916057"/>
        </p:xfrm>
        <a:graphic>
          <a:graphicData uri="http://schemas.openxmlformats.org/drawingml/2006/table">
            <a:tbl>
              <a:tblPr firstRow="1" firstCol="1" bandRow="1"/>
              <a:tblGrid>
                <a:gridCol w="7249099">
                  <a:extLst>
                    <a:ext uri="{9D8B030D-6E8A-4147-A177-3AD203B41FA5}">
                      <a16:colId xmlns:a16="http://schemas.microsoft.com/office/drawing/2014/main" val="3082834703"/>
                    </a:ext>
                  </a:extLst>
                </a:gridCol>
              </a:tblGrid>
              <a:tr h="4258177">
                <a:tc>
                  <a:txBody>
                    <a:bodyPr/>
                    <a:lstStyle/>
                    <a:p>
                      <a:pP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To ensure students understand the format of the extended writing questions.  Students need to understand the layout of the A3 sheets and the elements they must revise for this extended writing.</a:t>
                      </a:r>
                    </a:p>
                    <a:p>
                      <a:pPr>
                        <a:lnSpc>
                          <a:spcPct val="107000"/>
                        </a:lnSpc>
                        <a:spcAft>
                          <a:spcPts val="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A</a:t>
                      </a:r>
                      <a:r>
                        <a:rPr lang="en-GB" sz="1200" dirty="0">
                          <a:effectLst/>
                          <a:latin typeface="Calibri" panose="020F0502020204030204" pitchFamily="34" charset="0"/>
                          <a:ea typeface="Calibri" panose="020F0502020204030204" pitchFamily="34" charset="0"/>
                          <a:cs typeface="Times New Roman" panose="02020603050405020304" pitchFamily="18" charset="0"/>
                        </a:rPr>
                        <a:t>cting and Performance</a:t>
                      </a:r>
                    </a:p>
                    <a:p>
                      <a:pPr>
                        <a:lnSpc>
                          <a:spcPct val="107000"/>
                        </a:lnSpc>
                        <a:spcAft>
                          <a:spcPts val="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P</a:t>
                      </a:r>
                      <a:r>
                        <a:rPr lang="en-GB" sz="1200" dirty="0">
                          <a:effectLst/>
                          <a:latin typeface="Calibri" panose="020F0502020204030204" pitchFamily="34" charset="0"/>
                          <a:ea typeface="Calibri" panose="020F0502020204030204" pitchFamily="34" charset="0"/>
                          <a:cs typeface="Times New Roman" panose="02020603050405020304" pitchFamily="18" charset="0"/>
                        </a:rPr>
                        <a:t>rops</a:t>
                      </a:r>
                    </a:p>
                    <a:p>
                      <a:pPr>
                        <a:lnSpc>
                          <a:spcPct val="107000"/>
                        </a:lnSpc>
                        <a:spcAft>
                          <a:spcPts val="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L</a:t>
                      </a:r>
                      <a:r>
                        <a:rPr lang="en-GB" sz="1200" dirty="0">
                          <a:effectLst/>
                          <a:latin typeface="Calibri" panose="020F0502020204030204" pitchFamily="34" charset="0"/>
                          <a:ea typeface="Calibri" panose="020F0502020204030204" pitchFamily="34" charset="0"/>
                          <a:cs typeface="Times New Roman" panose="02020603050405020304" pitchFamily="18" charset="0"/>
                        </a:rPr>
                        <a:t>ighting </a:t>
                      </a:r>
                    </a:p>
                    <a:p>
                      <a:pPr>
                        <a:lnSpc>
                          <a:spcPct val="107000"/>
                        </a:lnSpc>
                        <a:spcAft>
                          <a:spcPts val="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S</a:t>
                      </a:r>
                      <a:r>
                        <a:rPr lang="en-GB" sz="1200" dirty="0">
                          <a:effectLst/>
                          <a:latin typeface="Calibri" panose="020F0502020204030204" pitchFamily="34" charset="0"/>
                          <a:ea typeface="Calibri" panose="020F0502020204030204" pitchFamily="34" charset="0"/>
                          <a:cs typeface="Times New Roman" panose="02020603050405020304" pitchFamily="18" charset="0"/>
                        </a:rPr>
                        <a:t>et and Staging</a:t>
                      </a:r>
                    </a:p>
                    <a:p>
                      <a:pPr>
                        <a:lnSpc>
                          <a:spcPct val="107000"/>
                        </a:lnSpc>
                        <a:spcAft>
                          <a:spcPts val="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D</a:t>
                      </a:r>
                      <a:r>
                        <a:rPr lang="en-GB" sz="1200" dirty="0">
                          <a:effectLst/>
                          <a:latin typeface="Calibri" panose="020F0502020204030204" pitchFamily="34" charset="0"/>
                          <a:ea typeface="Calibri" panose="020F0502020204030204" pitchFamily="34" charset="0"/>
                          <a:cs typeface="Times New Roman" panose="02020603050405020304" pitchFamily="18" charset="0"/>
                        </a:rPr>
                        <a:t>irectorial choices</a:t>
                      </a:r>
                    </a:p>
                    <a:p>
                      <a:pPr>
                        <a:lnSpc>
                          <a:spcPct val="107000"/>
                        </a:lnSpc>
                        <a:spcAft>
                          <a:spcPts val="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M</a:t>
                      </a:r>
                      <a:r>
                        <a:rPr lang="en-GB" sz="1200" dirty="0">
                          <a:effectLst/>
                          <a:latin typeface="Calibri" panose="020F0502020204030204" pitchFamily="34" charset="0"/>
                          <a:ea typeface="Calibri" panose="020F0502020204030204" pitchFamily="34" charset="0"/>
                          <a:cs typeface="Times New Roman" panose="02020603050405020304" pitchFamily="18" charset="0"/>
                        </a:rPr>
                        <a:t>usic and Sound</a:t>
                      </a:r>
                    </a:p>
                    <a:p>
                      <a:pPr>
                        <a:lnSpc>
                          <a:spcPct val="107000"/>
                        </a:lnSpc>
                        <a:spcAft>
                          <a:spcPts val="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C</a:t>
                      </a:r>
                      <a:r>
                        <a:rPr lang="en-GB" sz="1200" dirty="0">
                          <a:effectLst/>
                          <a:latin typeface="Calibri" panose="020F0502020204030204" pitchFamily="34" charset="0"/>
                          <a:ea typeface="Calibri" panose="020F0502020204030204" pitchFamily="34" charset="0"/>
                          <a:cs typeface="Times New Roman" panose="02020603050405020304" pitchFamily="18" charset="0"/>
                        </a:rPr>
                        <a:t>ostumes</a:t>
                      </a:r>
                    </a:p>
                    <a:p>
                      <a:pP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Use rhyme to help remember above.</a:t>
                      </a:r>
                    </a:p>
                    <a:p>
                      <a:pP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You should include:</a:t>
                      </a:r>
                    </a:p>
                    <a:p>
                      <a:pPr marL="228600">
                        <a:lnSpc>
                          <a:spcPct val="107000"/>
                        </a:lnSpc>
                        <a:spcAft>
                          <a:spcPts val="10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Intro &amp; conclusion, theatre terminology,</a:t>
                      </a:r>
                      <a:r>
                        <a:rPr lang="en-GB" sz="1200" baseline="0" dirty="0">
                          <a:effectLst/>
                          <a:latin typeface="Calibri" panose="020F0502020204030204" pitchFamily="34" charset="0"/>
                          <a:ea typeface="Calibri" panose="020F0502020204030204" pitchFamily="34" charset="0"/>
                          <a:cs typeface="Times New Roman" panose="02020603050405020304" pitchFamily="18" charset="0"/>
                        </a:rPr>
                        <a:t> </a:t>
                      </a:r>
                      <a:r>
                        <a:rPr lang="en-GB" sz="1200" dirty="0">
                          <a:effectLst/>
                          <a:latin typeface="Calibri" panose="020F0502020204030204" pitchFamily="34" charset="0"/>
                          <a:ea typeface="Calibri" panose="020F0502020204030204" pitchFamily="34" charset="0"/>
                          <a:cs typeface="Times New Roman" panose="02020603050405020304" pitchFamily="18" charset="0"/>
                        </a:rPr>
                        <a:t>A range of key elements,</a:t>
                      </a:r>
                      <a:r>
                        <a:rPr lang="en-GB" sz="1200" baseline="0" dirty="0">
                          <a:effectLst/>
                          <a:latin typeface="Calibri" panose="020F0502020204030204" pitchFamily="34" charset="0"/>
                          <a:ea typeface="Calibri" panose="020F0502020204030204" pitchFamily="34" charset="0"/>
                          <a:cs typeface="Times New Roman" panose="02020603050405020304" pitchFamily="18" charset="0"/>
                        </a:rPr>
                        <a:t> </a:t>
                      </a:r>
                      <a:r>
                        <a:rPr lang="en-GB" sz="1200" dirty="0">
                          <a:effectLst/>
                          <a:latin typeface="Calibri" panose="020F0502020204030204" pitchFamily="34" charset="0"/>
                          <a:ea typeface="Calibri" panose="020F0502020204030204" pitchFamily="34" charset="0"/>
                          <a:cs typeface="Times New Roman" panose="02020603050405020304" pitchFamily="18" charset="0"/>
                        </a:rPr>
                        <a:t>Specific examples,</a:t>
                      </a:r>
                      <a:r>
                        <a:rPr lang="en-GB" sz="1200" baseline="0" dirty="0">
                          <a:effectLst/>
                          <a:latin typeface="Calibri" panose="020F0502020204030204" pitchFamily="34" charset="0"/>
                          <a:ea typeface="Calibri" panose="020F0502020204030204" pitchFamily="34" charset="0"/>
                          <a:cs typeface="Times New Roman" panose="02020603050405020304" pitchFamily="18" charset="0"/>
                        </a:rPr>
                        <a:t> </a:t>
                      </a:r>
                      <a:r>
                        <a:rPr lang="en-GB" sz="1200" dirty="0">
                          <a:effectLst/>
                          <a:latin typeface="Calibri" panose="020F0502020204030204" pitchFamily="34" charset="0"/>
                          <a:ea typeface="Calibri" panose="020F0502020204030204" pitchFamily="34" charset="0"/>
                          <a:cs typeface="Times New Roman" panose="02020603050405020304" pitchFamily="18" charset="0"/>
                        </a:rPr>
                        <a:t>The impact each example had on the audience,</a:t>
                      </a:r>
                      <a:r>
                        <a:rPr lang="en-GB" sz="1200" baseline="0" dirty="0">
                          <a:effectLst/>
                          <a:latin typeface="Calibri" panose="020F0502020204030204" pitchFamily="34" charset="0"/>
                          <a:ea typeface="Calibri" panose="020F0502020204030204" pitchFamily="34" charset="0"/>
                          <a:cs typeface="Times New Roman" panose="02020603050405020304" pitchFamily="18" charset="0"/>
                        </a:rPr>
                        <a:t> </a:t>
                      </a:r>
                      <a:r>
                        <a:rPr lang="en-GB" sz="1200" dirty="0">
                          <a:effectLst/>
                          <a:latin typeface="Calibri" panose="020F0502020204030204" pitchFamily="34" charset="0"/>
                          <a:ea typeface="Calibri" panose="020F0502020204030204" pitchFamily="34" charset="0"/>
                          <a:cs typeface="Times New Roman" panose="02020603050405020304" pitchFamily="18" charset="0"/>
                        </a:rPr>
                        <a:t>If you think it worked (positive/negative impact)</a:t>
                      </a:r>
                      <a:r>
                        <a:rPr lang="en-GB" sz="1200" baseline="0" dirty="0">
                          <a:effectLst/>
                          <a:latin typeface="Calibri" panose="020F0502020204030204" pitchFamily="34" charset="0"/>
                          <a:ea typeface="Calibri" panose="020F0502020204030204" pitchFamily="34" charset="0"/>
                          <a:cs typeface="Times New Roman" panose="02020603050405020304" pitchFamily="18" charset="0"/>
                        </a:rPr>
                        <a:t> </a:t>
                      </a:r>
                      <a:r>
                        <a:rPr lang="en-GB" sz="1200" dirty="0">
                          <a:effectLst/>
                          <a:latin typeface="Calibri" panose="020F0502020204030204" pitchFamily="34" charset="0"/>
                          <a:ea typeface="Calibri" panose="020F0502020204030204" pitchFamily="34" charset="0"/>
                          <a:cs typeface="Times New Roman" panose="02020603050405020304" pitchFamily="18" charset="0"/>
                        </a:rPr>
                        <a:t>Write about ACTOR not character-For each point students must follow this format:</a:t>
                      </a:r>
                    </a:p>
                    <a:p>
                      <a:pPr marL="342900" lvl="0" indent="-342900">
                        <a:lnSpc>
                          <a:spcPct val="107000"/>
                        </a:lnSpc>
                        <a:spcAft>
                          <a:spcPts val="1000"/>
                        </a:spcAft>
                        <a:buFont typeface="+mj-lt"/>
                        <a:buAutoNum type="arabicPeriod"/>
                      </a:pPr>
                      <a:r>
                        <a:rPr lang="en-GB" sz="1200" dirty="0">
                          <a:effectLst/>
                          <a:latin typeface="Calibri" panose="020F0502020204030204" pitchFamily="34" charset="0"/>
                          <a:ea typeface="Calibri" panose="020F0502020204030204" pitchFamily="34" charset="0"/>
                          <a:cs typeface="Times New Roman" panose="02020603050405020304" pitchFamily="18" charset="0"/>
                        </a:rPr>
                        <a:t>Make </a:t>
                      </a:r>
                      <a:r>
                        <a:rPr lang="en-GB" sz="1200" b="1" dirty="0">
                          <a:effectLst/>
                          <a:latin typeface="Calibri" panose="020F0502020204030204" pitchFamily="34" charset="0"/>
                          <a:ea typeface="Calibri" panose="020F0502020204030204" pitchFamily="34" charset="0"/>
                          <a:cs typeface="Times New Roman" panose="02020603050405020304" pitchFamily="18" charset="0"/>
                        </a:rPr>
                        <a:t>point</a:t>
                      </a:r>
                      <a:r>
                        <a:rPr lang="en-GB" sz="1200" dirty="0">
                          <a:effectLst/>
                          <a:latin typeface="Calibri" panose="020F0502020204030204" pitchFamily="34" charset="0"/>
                          <a:ea typeface="Calibri" panose="020F0502020204030204" pitchFamily="34" charset="0"/>
                          <a:cs typeface="Times New Roman" panose="02020603050405020304" pitchFamily="18" charset="0"/>
                        </a:rPr>
                        <a:t> (using key terms/skills)</a:t>
                      </a:r>
                    </a:p>
                    <a:p>
                      <a:pPr marL="342900" lvl="0" indent="-342900">
                        <a:lnSpc>
                          <a:spcPct val="107000"/>
                        </a:lnSpc>
                        <a:spcAft>
                          <a:spcPts val="1000"/>
                        </a:spcAft>
                        <a:buFont typeface="+mj-lt"/>
                        <a:buAutoNum type="arabicPeriod"/>
                      </a:pPr>
                      <a:r>
                        <a:rPr lang="en-GB" sz="1200" dirty="0">
                          <a:effectLst/>
                          <a:latin typeface="Calibri" panose="020F0502020204030204" pitchFamily="34" charset="0"/>
                          <a:ea typeface="Calibri" panose="020F0502020204030204" pitchFamily="34" charset="0"/>
                          <a:cs typeface="Times New Roman" panose="02020603050405020304" pitchFamily="18" charset="0"/>
                        </a:rPr>
                        <a:t>Explain point and give specific</a:t>
                      </a:r>
                      <a:r>
                        <a:rPr lang="en-GB" sz="1200" b="1" dirty="0">
                          <a:effectLst/>
                          <a:latin typeface="Calibri" panose="020F0502020204030204" pitchFamily="34" charset="0"/>
                          <a:ea typeface="Calibri" panose="020F0502020204030204" pitchFamily="34" charset="0"/>
                          <a:cs typeface="Times New Roman" panose="02020603050405020304" pitchFamily="18" charset="0"/>
                        </a:rPr>
                        <a:t> example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1000"/>
                        </a:spcAft>
                        <a:buFont typeface="+mj-lt"/>
                        <a:buAutoNum type="arabicPeriod"/>
                      </a:pPr>
                      <a:r>
                        <a:rPr lang="en-GB" sz="1200" dirty="0">
                          <a:effectLst/>
                          <a:latin typeface="Calibri" panose="020F0502020204030204" pitchFamily="34" charset="0"/>
                          <a:ea typeface="Calibri" panose="020F0502020204030204" pitchFamily="34" charset="0"/>
                          <a:cs typeface="Times New Roman" panose="02020603050405020304" pitchFamily="18" charset="0"/>
                        </a:rPr>
                        <a:t>Comment on IMPACT on the </a:t>
                      </a:r>
                      <a:r>
                        <a:rPr lang="en-GB" sz="1200" b="1" dirty="0">
                          <a:effectLst/>
                          <a:latin typeface="Calibri" panose="020F0502020204030204" pitchFamily="34" charset="0"/>
                          <a:ea typeface="Calibri" panose="020F0502020204030204" pitchFamily="34" charset="0"/>
                          <a:cs typeface="Times New Roman" panose="02020603050405020304" pitchFamily="18" charset="0"/>
                        </a:rPr>
                        <a:t>AUDIENCE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1000"/>
                        </a:spcAft>
                        <a:buFont typeface="+mj-lt"/>
                        <a:buAutoNum type="arabicPeriod"/>
                      </a:pPr>
                      <a:r>
                        <a:rPr lang="en-GB" sz="1200" dirty="0">
                          <a:effectLst/>
                          <a:latin typeface="Calibri" panose="020F0502020204030204" pitchFamily="34" charset="0"/>
                          <a:ea typeface="Calibri" panose="020F0502020204030204" pitchFamily="34" charset="0"/>
                          <a:cs typeface="Times New Roman" panose="02020603050405020304" pitchFamily="18" charset="0"/>
                        </a:rPr>
                        <a:t>Judge if it’s effect was </a:t>
                      </a:r>
                      <a:r>
                        <a:rPr lang="en-GB" sz="1200" b="1" dirty="0">
                          <a:effectLst/>
                          <a:latin typeface="Calibri" panose="020F0502020204030204" pitchFamily="34" charset="0"/>
                          <a:ea typeface="Calibri" panose="020F0502020204030204" pitchFamily="34" charset="0"/>
                          <a:cs typeface="Times New Roman" panose="02020603050405020304" pitchFamily="18" charset="0"/>
                        </a:rPr>
                        <a:t>positive/negative</a:t>
                      </a: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txBody>
                  <a:tcPr marL="35555" marR="355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88452518"/>
                  </a:ext>
                </a:extLst>
              </a:tr>
              <a:tr h="616025">
                <a:tc>
                  <a:txBody>
                    <a:bodyPr/>
                    <a:lstStyle/>
                    <a:p>
                      <a:pPr algn="just">
                        <a:lnSpc>
                          <a:spcPct val="107000"/>
                        </a:lnSpc>
                        <a:spcAft>
                          <a:spcPts val="0"/>
                        </a:spcAft>
                      </a:pPr>
                      <a:r>
                        <a:rPr lang="en-GB" sz="1200">
                          <a:effectLst/>
                          <a:latin typeface="Calibri" panose="020F0502020204030204" pitchFamily="34" charset="0"/>
                          <a:ea typeface="Calibri" panose="020F0502020204030204" pitchFamily="34" charset="0"/>
                          <a:cs typeface="Times New Roman" panose="02020603050405020304" pitchFamily="18" charset="0"/>
                        </a:rPr>
                        <a:t>Sentence starter sheets available on the system for vulnerable learners.  Add notes to A3 sheet and discuss key points to highlight from production seen.  Focus on breaking timings up into elements.  Discuss practice questions etc. </a:t>
                      </a:r>
                    </a:p>
                  </a:txBody>
                  <a:tcPr marL="35555" marR="355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11857352"/>
                  </a:ext>
                </a:extLst>
              </a:tr>
              <a:tr h="616025">
                <a:tc>
                  <a:txBody>
                    <a:bodyPr/>
                    <a:lstStyle/>
                    <a:p>
                      <a:pPr algn="just">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Live teacher modelling, use of visualiser and model extended writing answer. Students can take on an element each and spend time writing a paragraph using 4 strand structure.  Put all together to make a whole essay.  Practice perfecting key introduction format etc. </a:t>
                      </a:r>
                    </a:p>
                  </a:txBody>
                  <a:tcPr marL="35555" marR="355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7386396"/>
                  </a:ext>
                </a:extLst>
              </a:tr>
              <a:tr h="425830">
                <a:tc>
                  <a:txBody>
                    <a:bodyPr/>
                    <a:lstStyle/>
                    <a:p>
                      <a:pPr algn="just">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Use Visualiser to evaluate students work-peer assess etc.  Vary elements to write about and allow set time for each section.  Embed 4 strand structure.  Practice rhyme to remember elements from A 3 sheet.  </a:t>
                      </a:r>
                    </a:p>
                  </a:txBody>
                  <a:tcPr marL="35555" marR="355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54976613"/>
                  </a:ext>
                </a:extLst>
              </a:tr>
            </a:tbl>
          </a:graphicData>
        </a:graphic>
      </p:graphicFrame>
    </p:spTree>
    <p:extLst>
      <p:ext uri="{BB962C8B-B14F-4D97-AF65-F5344CB8AC3E}">
        <p14:creationId xmlns:p14="http://schemas.microsoft.com/office/powerpoint/2010/main" val="37198871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4753969b-93d6-4390-ad67-f8a913156631">
      <UserInfo>
        <DisplayName/>
        <AccountId xsi:nil="true"/>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5E49357EBD6784F9BFE2F9686E40A89" ma:contentTypeVersion="5" ma:contentTypeDescription="Create a new document." ma:contentTypeScope="" ma:versionID="169f1ebb6ce21ce09c780d85bfc46316">
  <xsd:schema xmlns:xsd="http://www.w3.org/2001/XMLSchema" xmlns:xs="http://www.w3.org/2001/XMLSchema" xmlns:p="http://schemas.microsoft.com/office/2006/metadata/properties" xmlns:ns2="a2c5d848-953b-417c-b3b7-d110e318d55a" xmlns:ns3="4753969b-93d6-4390-ad67-f8a913156631" targetNamespace="http://schemas.microsoft.com/office/2006/metadata/properties" ma:root="true" ma:fieldsID="c66c5cf5a588b6e3f1e6da63d4dea550" ns2:_="" ns3:_="">
    <xsd:import namespace="a2c5d848-953b-417c-b3b7-d110e318d55a"/>
    <xsd:import namespace="4753969b-93d6-4390-ad67-f8a913156631"/>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2c5d848-953b-417c-b3b7-d110e318d55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753969b-93d6-4390-ad67-f8a91315663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FC201B4-EA0C-403B-A10E-BBACC27E8DB1}">
  <ds:schemaRefs>
    <ds:schemaRef ds:uri="http://schemas.microsoft.com/sharepoint/v3/contenttype/forms"/>
  </ds:schemaRefs>
</ds:datastoreItem>
</file>

<file path=customXml/itemProps2.xml><?xml version="1.0" encoding="utf-8"?>
<ds:datastoreItem xmlns:ds="http://schemas.openxmlformats.org/officeDocument/2006/customXml" ds:itemID="{0E9FDCDD-EA39-40D7-A5D8-51CF0B4640CC}">
  <ds:schemaRefs>
    <ds:schemaRef ds:uri="http://schemas.microsoft.com/office/2006/metadata/properties"/>
    <ds:schemaRef ds:uri="http://schemas.microsoft.com/office/infopath/2007/PartnerControls"/>
    <ds:schemaRef ds:uri="fec6db09-a9d2-4039-9e9c-b15d51163c8a"/>
    <ds:schemaRef ds:uri="549576e2-089f-4243-b4f0-13ec40ab948f"/>
    <ds:schemaRef ds:uri="4753969b-93d6-4390-ad67-f8a913156631"/>
  </ds:schemaRefs>
</ds:datastoreItem>
</file>

<file path=customXml/itemProps3.xml><?xml version="1.0" encoding="utf-8"?>
<ds:datastoreItem xmlns:ds="http://schemas.openxmlformats.org/officeDocument/2006/customXml" ds:itemID="{AC9861B8-B4E7-4D79-913F-26EC2C7B561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2c5d848-953b-417c-b3b7-d110e318d55a"/>
    <ds:schemaRef ds:uri="4753969b-93d6-4390-ad67-f8a91315663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1257</TotalTime>
  <Words>4722</Words>
  <Application>Microsoft Office PowerPoint</Application>
  <PresentationFormat>Widescreen</PresentationFormat>
  <Paragraphs>283</Paragraphs>
  <Slides>12</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12</vt:i4>
      </vt:variant>
    </vt:vector>
  </HeadingPairs>
  <TitlesOfParts>
    <vt:vector size="21" baseType="lpstr">
      <vt:lpstr>Arial</vt:lpstr>
      <vt:lpstr>Arial Rounded MT Bold</vt:lpstr>
      <vt:lpstr>Calibri</vt:lpstr>
      <vt:lpstr>Calibri Light</vt:lpstr>
      <vt:lpstr>Comic Sans MS</vt:lpstr>
      <vt:lpstr>Symbol</vt:lpstr>
      <vt:lpstr>Times New Roman</vt:lpstr>
      <vt:lpstr>Office Theme</vt:lpstr>
      <vt:lpstr>Office Theme</vt:lpstr>
      <vt:lpstr>GCSE Drama Curriculum Overview (OCR)</vt:lpstr>
      <vt:lpstr>Drama Vision 2022 onwards…</vt:lpstr>
      <vt:lpstr>PowerPoint Presentation</vt:lpstr>
      <vt:lpstr>PowerPoint Presentation</vt:lpstr>
      <vt:lpstr>PowerPoint Presentation</vt:lpstr>
      <vt:lpstr>Drama at GCSE</vt:lpstr>
      <vt:lpstr>Course Overview </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 J Pelleymounter</dc:creator>
  <cp:lastModifiedBy>Thomas Oneill</cp:lastModifiedBy>
  <cp:revision>108</cp:revision>
  <dcterms:created xsi:type="dcterms:W3CDTF">2022-05-03T04:28:28Z</dcterms:created>
  <dcterms:modified xsi:type="dcterms:W3CDTF">2023-10-06T19:42:56Z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0x010100F5E49357EBD6784F9BFE2F9686E40A89</vt:lpwstr>
  </property>
  <property fmtid="{D5CDD505-2E9C-101B-9397-08002B2CF9AE}" pid="3" name="Order">
    <vt:r8>180600</vt:r8>
  </property>
  <property fmtid="{D5CDD505-2E9C-101B-9397-08002B2CF9AE}" pid="4" name="MediaServiceImageTags">
    <vt:lpwstr/>
  </property>
  <property fmtid="{D5CDD505-2E9C-101B-9397-08002B2CF9AE}" pid="5" name="xd_Signature">
    <vt:bool>false</vt:bool>
  </property>
  <property fmtid="{D5CDD505-2E9C-101B-9397-08002B2CF9AE}" pid="6" name="xd_ProgID">
    <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TriggerFlowInfo">
    <vt:lpwstr/>
  </property>
</Properties>
</file>