
<file path=[Content_Types].xml><?xml version="1.0" encoding="utf-8"?>
<Types xmlns="http://schemas.openxmlformats.org/package/2006/content-types">
  <Default Extension="docx" ContentType="application/vnd.openxmlformats-officedocument.wordprocessingml.document"/>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 id="2147483660" r:id="rId5"/>
    <p:sldMasterId id="2147483744" r:id="rId6"/>
  </p:sldMasterIdLst>
  <p:sldIdLst>
    <p:sldId id="272" r:id="rId7"/>
    <p:sldId id="265" r:id="rId8"/>
    <p:sldId id="275" r:id="rId9"/>
    <p:sldId id="267" r:id="rId10"/>
    <p:sldId id="269" r:id="rId11"/>
    <p:sldId id="271" r:id="rId12"/>
    <p:sldId id="274" r:id="rId13"/>
    <p:sldId id="257" r:id="rId14"/>
    <p:sldId id="258" r:id="rId15"/>
    <p:sldId id="259" r:id="rId16"/>
    <p:sldId id="260" r:id="rId17"/>
    <p:sldId id="261" r:id="rId18"/>
    <p:sldId id="262" r:id="rId1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99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CBE25242-A950-4C59-8569-1253EB0DCECB}" v="2" dt="2023-10-06T08:57:30.902"/>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6765" autoAdjust="0"/>
    <p:restoredTop sz="94660"/>
  </p:normalViewPr>
  <p:slideViewPr>
    <p:cSldViewPr snapToGrid="0">
      <p:cViewPr varScale="1">
        <p:scale>
          <a:sx n="69" d="100"/>
          <a:sy n="69" d="100"/>
        </p:scale>
        <p:origin x="708"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2.xml"/><Relationship Id="rId13" Type="http://schemas.openxmlformats.org/officeDocument/2006/relationships/slide" Target="slides/slide7.xml"/><Relationship Id="rId18" Type="http://schemas.openxmlformats.org/officeDocument/2006/relationships/slide" Target="slides/slide12.xml"/><Relationship Id="rId3" Type="http://schemas.openxmlformats.org/officeDocument/2006/relationships/customXml" Target="../customXml/item3.xml"/><Relationship Id="rId21" Type="http://schemas.openxmlformats.org/officeDocument/2006/relationships/viewProps" Target="viewProps.xml"/><Relationship Id="rId7" Type="http://schemas.openxmlformats.org/officeDocument/2006/relationships/slide" Target="slides/slide1.xml"/><Relationship Id="rId12" Type="http://schemas.openxmlformats.org/officeDocument/2006/relationships/slide" Target="slides/slide6.xml"/><Relationship Id="rId17" Type="http://schemas.openxmlformats.org/officeDocument/2006/relationships/slide" Target="slides/slide11.xml"/><Relationship Id="rId2" Type="http://schemas.openxmlformats.org/officeDocument/2006/relationships/customXml" Target="../customXml/item2.xml"/><Relationship Id="rId16" Type="http://schemas.openxmlformats.org/officeDocument/2006/relationships/slide" Target="slides/slide10.xml"/><Relationship Id="rId20"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Master" Target="slideMasters/slideMaster3.xml"/><Relationship Id="rId11" Type="http://schemas.openxmlformats.org/officeDocument/2006/relationships/slide" Target="slides/slide5.xml"/><Relationship Id="rId24" Type="http://schemas.microsoft.com/office/2015/10/relationships/revisionInfo" Target="revisionInfo.xml"/><Relationship Id="rId5" Type="http://schemas.openxmlformats.org/officeDocument/2006/relationships/slideMaster" Target="slideMasters/slideMaster2.xml"/><Relationship Id="rId15" Type="http://schemas.openxmlformats.org/officeDocument/2006/relationships/slide" Target="slides/slide9.xml"/><Relationship Id="rId23" Type="http://schemas.openxmlformats.org/officeDocument/2006/relationships/tableStyles" Target="tableStyles.xml"/><Relationship Id="rId10" Type="http://schemas.openxmlformats.org/officeDocument/2006/relationships/slide" Target="slides/slide4.xml"/><Relationship Id="rId19" Type="http://schemas.openxmlformats.org/officeDocument/2006/relationships/slide" Target="slides/slide13.xml"/><Relationship Id="rId4" Type="http://schemas.openxmlformats.org/officeDocument/2006/relationships/slideMaster" Target="slideMasters/slideMaster1.xml"/><Relationship Id="rId9" Type="http://schemas.openxmlformats.org/officeDocument/2006/relationships/slide" Target="slides/slide3.xml"/><Relationship Id="rId14" Type="http://schemas.openxmlformats.org/officeDocument/2006/relationships/slide" Target="slides/slide8.xml"/><Relationship Id="rId22"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6F49284A-EBA6-491C-88B2-085C45412675}" type="datetimeFigureOut">
              <a:rPr lang="en-GB" smtClean="0"/>
              <a:t>06/10/2023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AEF209D-C53F-4459-AC48-BB0E714A6B0C}" type="slidenum">
              <a:rPr lang="en-GB" smtClean="0"/>
              <a:t>‹#›</a:t>
            </a:fld>
            <a:endParaRPr lang="en-GB"/>
          </a:p>
        </p:txBody>
      </p:sp>
    </p:spTree>
    <p:extLst>
      <p:ext uri="{BB962C8B-B14F-4D97-AF65-F5344CB8AC3E}">
        <p14:creationId xmlns:p14="http://schemas.microsoft.com/office/powerpoint/2010/main" val="30512100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6F49284A-EBA6-491C-88B2-085C45412675}" type="datetimeFigureOut">
              <a:rPr lang="en-GB" smtClean="0"/>
              <a:t>06/10/2023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AEF209D-C53F-4459-AC48-BB0E714A6B0C}" type="slidenum">
              <a:rPr lang="en-GB" smtClean="0"/>
              <a:t>‹#›</a:t>
            </a:fld>
            <a:endParaRPr lang="en-GB"/>
          </a:p>
        </p:txBody>
      </p:sp>
    </p:spTree>
    <p:extLst>
      <p:ext uri="{BB962C8B-B14F-4D97-AF65-F5344CB8AC3E}">
        <p14:creationId xmlns:p14="http://schemas.microsoft.com/office/powerpoint/2010/main" val="309499454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6F49284A-EBA6-491C-88B2-085C45412675}" type="datetimeFigureOut">
              <a:rPr lang="en-GB" smtClean="0"/>
              <a:t>06/10/2023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AEF209D-C53F-4459-AC48-BB0E714A6B0C}" type="slidenum">
              <a:rPr lang="en-GB" smtClean="0"/>
              <a:t>‹#›</a:t>
            </a:fld>
            <a:endParaRPr lang="en-GB"/>
          </a:p>
        </p:txBody>
      </p:sp>
    </p:spTree>
    <p:extLst>
      <p:ext uri="{BB962C8B-B14F-4D97-AF65-F5344CB8AC3E}">
        <p14:creationId xmlns:p14="http://schemas.microsoft.com/office/powerpoint/2010/main" val="238910249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6F49284A-EBA6-491C-88B2-085C45412675}" type="datetimeFigureOut">
              <a:rPr lang="en-GB" smtClean="0"/>
              <a:t>06/10/2023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AEF209D-C53F-4459-AC48-BB0E714A6B0C}" type="slidenum">
              <a:rPr lang="en-GB" smtClean="0"/>
              <a:t>‹#›</a:t>
            </a:fld>
            <a:endParaRPr lang="en-GB"/>
          </a:p>
        </p:txBody>
      </p:sp>
    </p:spTree>
    <p:extLst>
      <p:ext uri="{BB962C8B-B14F-4D97-AF65-F5344CB8AC3E}">
        <p14:creationId xmlns:p14="http://schemas.microsoft.com/office/powerpoint/2010/main" val="410409962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6F49284A-EBA6-491C-88B2-085C45412675}" type="datetimeFigureOut">
              <a:rPr lang="en-GB" smtClean="0"/>
              <a:t>06/10/2023</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FAEF209D-C53F-4459-AC48-BB0E714A6B0C}" type="slidenum">
              <a:rPr lang="en-GB" smtClean="0"/>
              <a:t>‹#›</a:t>
            </a:fld>
            <a:endParaRPr lang="en-GB"/>
          </a:p>
        </p:txBody>
      </p:sp>
    </p:spTree>
    <p:extLst>
      <p:ext uri="{BB962C8B-B14F-4D97-AF65-F5344CB8AC3E}">
        <p14:creationId xmlns:p14="http://schemas.microsoft.com/office/powerpoint/2010/main" val="296516631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6F49284A-EBA6-491C-88B2-085C45412675}" type="datetimeFigureOut">
              <a:rPr lang="en-GB" smtClean="0"/>
              <a:t>06/10/2023</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FAEF209D-C53F-4459-AC48-BB0E714A6B0C}" type="slidenum">
              <a:rPr lang="en-GB" smtClean="0"/>
              <a:t>‹#›</a:t>
            </a:fld>
            <a:endParaRPr lang="en-GB"/>
          </a:p>
        </p:txBody>
      </p:sp>
    </p:spTree>
    <p:extLst>
      <p:ext uri="{BB962C8B-B14F-4D97-AF65-F5344CB8AC3E}">
        <p14:creationId xmlns:p14="http://schemas.microsoft.com/office/powerpoint/2010/main" val="340007417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F49284A-EBA6-491C-88B2-085C45412675}" type="datetimeFigureOut">
              <a:rPr lang="en-GB" smtClean="0"/>
              <a:t>06/10/2023</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FAEF209D-C53F-4459-AC48-BB0E714A6B0C}" type="slidenum">
              <a:rPr lang="en-GB" smtClean="0"/>
              <a:t>‹#›</a:t>
            </a:fld>
            <a:endParaRPr lang="en-GB"/>
          </a:p>
        </p:txBody>
      </p:sp>
    </p:spTree>
    <p:extLst>
      <p:ext uri="{BB962C8B-B14F-4D97-AF65-F5344CB8AC3E}">
        <p14:creationId xmlns:p14="http://schemas.microsoft.com/office/powerpoint/2010/main" val="179817542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6F49284A-EBA6-491C-88B2-085C45412675}" type="datetimeFigureOut">
              <a:rPr lang="en-GB" smtClean="0"/>
              <a:t>06/10/2023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AEF209D-C53F-4459-AC48-BB0E714A6B0C}" type="slidenum">
              <a:rPr lang="en-GB" smtClean="0"/>
              <a:t>‹#›</a:t>
            </a:fld>
            <a:endParaRPr lang="en-GB"/>
          </a:p>
        </p:txBody>
      </p:sp>
    </p:spTree>
    <p:extLst>
      <p:ext uri="{BB962C8B-B14F-4D97-AF65-F5344CB8AC3E}">
        <p14:creationId xmlns:p14="http://schemas.microsoft.com/office/powerpoint/2010/main" val="386455107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6F49284A-EBA6-491C-88B2-085C45412675}" type="datetimeFigureOut">
              <a:rPr lang="en-GB" smtClean="0"/>
              <a:t>06/10/2023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AEF209D-C53F-4459-AC48-BB0E714A6B0C}" type="slidenum">
              <a:rPr lang="en-GB" smtClean="0"/>
              <a:t>‹#›</a:t>
            </a:fld>
            <a:endParaRPr lang="en-GB"/>
          </a:p>
        </p:txBody>
      </p:sp>
    </p:spTree>
    <p:extLst>
      <p:ext uri="{BB962C8B-B14F-4D97-AF65-F5344CB8AC3E}">
        <p14:creationId xmlns:p14="http://schemas.microsoft.com/office/powerpoint/2010/main" val="135538636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6F49284A-EBA6-491C-88B2-085C45412675}" type="datetimeFigureOut">
              <a:rPr lang="en-GB" smtClean="0"/>
              <a:t>06/10/2023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AEF209D-C53F-4459-AC48-BB0E714A6B0C}" type="slidenum">
              <a:rPr lang="en-GB" smtClean="0"/>
              <a:t>‹#›</a:t>
            </a:fld>
            <a:endParaRPr lang="en-GB"/>
          </a:p>
        </p:txBody>
      </p:sp>
    </p:spTree>
    <p:extLst>
      <p:ext uri="{BB962C8B-B14F-4D97-AF65-F5344CB8AC3E}">
        <p14:creationId xmlns:p14="http://schemas.microsoft.com/office/powerpoint/2010/main" val="131670434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6F49284A-EBA6-491C-88B2-085C45412675}" type="datetimeFigureOut">
              <a:rPr lang="en-GB" smtClean="0"/>
              <a:t>06/10/2023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AEF209D-C53F-4459-AC48-BB0E714A6B0C}" type="slidenum">
              <a:rPr lang="en-GB" smtClean="0"/>
              <a:t>‹#›</a:t>
            </a:fld>
            <a:endParaRPr lang="en-GB"/>
          </a:p>
        </p:txBody>
      </p:sp>
    </p:spTree>
    <p:extLst>
      <p:ext uri="{BB962C8B-B14F-4D97-AF65-F5344CB8AC3E}">
        <p14:creationId xmlns:p14="http://schemas.microsoft.com/office/powerpoint/2010/main" val="222967201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6F49284A-EBA6-491C-88B2-085C45412675}" type="datetimeFigureOut">
              <a:rPr lang="en-GB" smtClean="0"/>
              <a:t>06/10/2023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AEF209D-C53F-4459-AC48-BB0E714A6B0C}" type="slidenum">
              <a:rPr lang="en-GB" smtClean="0"/>
              <a:t>‹#›</a:t>
            </a:fld>
            <a:endParaRPr lang="en-GB"/>
          </a:p>
        </p:txBody>
      </p:sp>
    </p:spTree>
    <p:extLst>
      <p:ext uri="{BB962C8B-B14F-4D97-AF65-F5344CB8AC3E}">
        <p14:creationId xmlns:p14="http://schemas.microsoft.com/office/powerpoint/2010/main" val="152087935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6F49284A-EBA6-491C-88B2-085C45412675}" type="datetimeFigureOut">
              <a:rPr lang="en-GB" smtClean="0"/>
              <a:t>06/10/2023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AEF209D-C53F-4459-AC48-BB0E714A6B0C}" type="slidenum">
              <a:rPr lang="en-GB" smtClean="0"/>
              <a:t>‹#›</a:t>
            </a:fld>
            <a:endParaRPr lang="en-GB"/>
          </a:p>
        </p:txBody>
      </p:sp>
    </p:spTree>
    <p:extLst>
      <p:ext uri="{BB962C8B-B14F-4D97-AF65-F5344CB8AC3E}">
        <p14:creationId xmlns:p14="http://schemas.microsoft.com/office/powerpoint/2010/main" val="274902011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6F49284A-EBA6-491C-88B2-085C45412675}" type="datetimeFigureOut">
              <a:rPr lang="en-GB" smtClean="0"/>
              <a:t>06/10/2023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AEF209D-C53F-4459-AC48-BB0E714A6B0C}" type="slidenum">
              <a:rPr lang="en-GB" smtClean="0"/>
              <a:t>‹#›</a:t>
            </a:fld>
            <a:endParaRPr lang="en-GB"/>
          </a:p>
        </p:txBody>
      </p:sp>
    </p:spTree>
    <p:extLst>
      <p:ext uri="{BB962C8B-B14F-4D97-AF65-F5344CB8AC3E}">
        <p14:creationId xmlns:p14="http://schemas.microsoft.com/office/powerpoint/2010/main" val="371418093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6F49284A-EBA6-491C-88B2-085C45412675}" type="datetimeFigureOut">
              <a:rPr lang="en-GB" smtClean="0"/>
              <a:t>06/10/2023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AEF209D-C53F-4459-AC48-BB0E714A6B0C}" type="slidenum">
              <a:rPr lang="en-GB" smtClean="0"/>
              <a:t>‹#›</a:t>
            </a:fld>
            <a:endParaRPr lang="en-GB"/>
          </a:p>
        </p:txBody>
      </p:sp>
    </p:spTree>
    <p:extLst>
      <p:ext uri="{BB962C8B-B14F-4D97-AF65-F5344CB8AC3E}">
        <p14:creationId xmlns:p14="http://schemas.microsoft.com/office/powerpoint/2010/main" val="24432265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6F49284A-EBA6-491C-88B2-085C45412675}" type="datetimeFigureOut">
              <a:rPr lang="en-GB" smtClean="0"/>
              <a:t>06/10/2023</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FAEF209D-C53F-4459-AC48-BB0E714A6B0C}" type="slidenum">
              <a:rPr lang="en-GB" smtClean="0"/>
              <a:t>‹#›</a:t>
            </a:fld>
            <a:endParaRPr lang="en-GB"/>
          </a:p>
        </p:txBody>
      </p:sp>
    </p:spTree>
    <p:extLst>
      <p:ext uri="{BB962C8B-B14F-4D97-AF65-F5344CB8AC3E}">
        <p14:creationId xmlns:p14="http://schemas.microsoft.com/office/powerpoint/2010/main" val="124951307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6F49284A-EBA6-491C-88B2-085C45412675}" type="datetimeFigureOut">
              <a:rPr lang="en-GB" smtClean="0"/>
              <a:t>06/10/2023</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FAEF209D-C53F-4459-AC48-BB0E714A6B0C}" type="slidenum">
              <a:rPr lang="en-GB" smtClean="0"/>
              <a:t>‹#›</a:t>
            </a:fld>
            <a:endParaRPr lang="en-GB"/>
          </a:p>
        </p:txBody>
      </p:sp>
    </p:spTree>
    <p:extLst>
      <p:ext uri="{BB962C8B-B14F-4D97-AF65-F5344CB8AC3E}">
        <p14:creationId xmlns:p14="http://schemas.microsoft.com/office/powerpoint/2010/main" val="1426415552"/>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F49284A-EBA6-491C-88B2-085C45412675}" type="datetimeFigureOut">
              <a:rPr lang="en-GB" smtClean="0"/>
              <a:t>06/10/2023</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FAEF209D-C53F-4459-AC48-BB0E714A6B0C}" type="slidenum">
              <a:rPr lang="en-GB" smtClean="0"/>
              <a:t>‹#›</a:t>
            </a:fld>
            <a:endParaRPr lang="en-GB"/>
          </a:p>
        </p:txBody>
      </p:sp>
    </p:spTree>
    <p:extLst>
      <p:ext uri="{BB962C8B-B14F-4D97-AF65-F5344CB8AC3E}">
        <p14:creationId xmlns:p14="http://schemas.microsoft.com/office/powerpoint/2010/main" val="1002603037"/>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6F49284A-EBA6-491C-88B2-085C45412675}" type="datetimeFigureOut">
              <a:rPr lang="en-GB" smtClean="0"/>
              <a:t>06/10/2023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AEF209D-C53F-4459-AC48-BB0E714A6B0C}" type="slidenum">
              <a:rPr lang="en-GB" smtClean="0"/>
              <a:t>‹#›</a:t>
            </a:fld>
            <a:endParaRPr lang="en-GB"/>
          </a:p>
        </p:txBody>
      </p:sp>
    </p:spTree>
    <p:extLst>
      <p:ext uri="{BB962C8B-B14F-4D97-AF65-F5344CB8AC3E}">
        <p14:creationId xmlns:p14="http://schemas.microsoft.com/office/powerpoint/2010/main" val="1891566263"/>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6F49284A-EBA6-491C-88B2-085C45412675}" type="datetimeFigureOut">
              <a:rPr lang="en-GB" smtClean="0"/>
              <a:t>06/10/2023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AEF209D-C53F-4459-AC48-BB0E714A6B0C}" type="slidenum">
              <a:rPr lang="en-GB" smtClean="0"/>
              <a:t>‹#›</a:t>
            </a:fld>
            <a:endParaRPr lang="en-GB"/>
          </a:p>
        </p:txBody>
      </p:sp>
    </p:spTree>
    <p:extLst>
      <p:ext uri="{BB962C8B-B14F-4D97-AF65-F5344CB8AC3E}">
        <p14:creationId xmlns:p14="http://schemas.microsoft.com/office/powerpoint/2010/main" val="1994812250"/>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6F49284A-EBA6-491C-88B2-085C45412675}" type="datetimeFigureOut">
              <a:rPr lang="en-GB" smtClean="0"/>
              <a:t>06/10/2023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AEF209D-C53F-4459-AC48-BB0E714A6B0C}" type="slidenum">
              <a:rPr lang="en-GB" smtClean="0"/>
              <a:t>‹#›</a:t>
            </a:fld>
            <a:endParaRPr lang="en-GB"/>
          </a:p>
        </p:txBody>
      </p:sp>
    </p:spTree>
    <p:extLst>
      <p:ext uri="{BB962C8B-B14F-4D97-AF65-F5344CB8AC3E}">
        <p14:creationId xmlns:p14="http://schemas.microsoft.com/office/powerpoint/2010/main" val="1087999483"/>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6F49284A-EBA6-491C-88B2-085C45412675}" type="datetimeFigureOut">
              <a:rPr lang="en-GB" smtClean="0"/>
              <a:t>06/10/2023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AEF209D-C53F-4459-AC48-BB0E714A6B0C}" type="slidenum">
              <a:rPr lang="en-GB" smtClean="0"/>
              <a:t>‹#›</a:t>
            </a:fld>
            <a:endParaRPr lang="en-GB"/>
          </a:p>
        </p:txBody>
      </p:sp>
    </p:spTree>
    <p:extLst>
      <p:ext uri="{BB962C8B-B14F-4D97-AF65-F5344CB8AC3E}">
        <p14:creationId xmlns:p14="http://schemas.microsoft.com/office/powerpoint/2010/main" val="1294822062"/>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6F49284A-EBA6-491C-88B2-085C45412675}" type="datetimeFigureOut">
              <a:rPr lang="en-GB" smtClean="0"/>
              <a:t>06/10/2023</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FAEF209D-C53F-4459-AC48-BB0E714A6B0C}" type="slidenum">
              <a:rPr lang="en-GB" smtClean="0"/>
              <a:t>‹#›</a:t>
            </a:fld>
            <a:endParaRPr lang="en-GB" dirty="0"/>
          </a:p>
        </p:txBody>
      </p:sp>
    </p:spTree>
    <p:extLst>
      <p:ext uri="{BB962C8B-B14F-4D97-AF65-F5344CB8AC3E}">
        <p14:creationId xmlns:p14="http://schemas.microsoft.com/office/powerpoint/2010/main" val="587398925"/>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6F49284A-EBA6-491C-88B2-085C45412675}" type="datetimeFigureOut">
              <a:rPr lang="en-GB" smtClean="0"/>
              <a:t>06/10/2023</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FAEF209D-C53F-4459-AC48-BB0E714A6B0C}" type="slidenum">
              <a:rPr lang="en-GB" smtClean="0"/>
              <a:t>‹#›</a:t>
            </a:fld>
            <a:endParaRPr lang="en-GB" dirty="0"/>
          </a:p>
        </p:txBody>
      </p:sp>
    </p:spTree>
    <p:extLst>
      <p:ext uri="{BB962C8B-B14F-4D97-AF65-F5344CB8AC3E}">
        <p14:creationId xmlns:p14="http://schemas.microsoft.com/office/powerpoint/2010/main" val="1819401267"/>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6F49284A-EBA6-491C-88B2-085C45412675}" type="datetimeFigureOut">
              <a:rPr lang="en-GB" smtClean="0"/>
              <a:t>06/10/2023</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FAEF209D-C53F-4459-AC48-BB0E714A6B0C}" type="slidenum">
              <a:rPr lang="en-GB" smtClean="0"/>
              <a:t>‹#›</a:t>
            </a:fld>
            <a:endParaRPr lang="en-GB" dirty="0"/>
          </a:p>
        </p:txBody>
      </p:sp>
    </p:spTree>
    <p:extLst>
      <p:ext uri="{BB962C8B-B14F-4D97-AF65-F5344CB8AC3E}">
        <p14:creationId xmlns:p14="http://schemas.microsoft.com/office/powerpoint/2010/main" val="283738061"/>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6F49284A-EBA6-491C-88B2-085C45412675}" type="datetimeFigureOut">
              <a:rPr lang="en-GB" smtClean="0"/>
              <a:t>06/10/2023</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FAEF209D-C53F-4459-AC48-BB0E714A6B0C}" type="slidenum">
              <a:rPr lang="en-GB" smtClean="0"/>
              <a:t>‹#›</a:t>
            </a:fld>
            <a:endParaRPr lang="en-GB" dirty="0"/>
          </a:p>
        </p:txBody>
      </p:sp>
    </p:spTree>
    <p:extLst>
      <p:ext uri="{BB962C8B-B14F-4D97-AF65-F5344CB8AC3E}">
        <p14:creationId xmlns:p14="http://schemas.microsoft.com/office/powerpoint/2010/main" val="4246860081"/>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6F49284A-EBA6-491C-88B2-085C45412675}" type="datetimeFigureOut">
              <a:rPr lang="en-GB" smtClean="0"/>
              <a:t>06/10/2023</a:t>
            </a:fld>
            <a:endParaRPr lang="en-GB" dirty="0"/>
          </a:p>
        </p:txBody>
      </p:sp>
      <p:sp>
        <p:nvSpPr>
          <p:cNvPr id="8" name="Footer Placeholder 7"/>
          <p:cNvSpPr>
            <a:spLocks noGrp="1"/>
          </p:cNvSpPr>
          <p:nvPr>
            <p:ph type="ftr" sz="quarter" idx="11"/>
          </p:nvPr>
        </p:nvSpPr>
        <p:spPr/>
        <p:txBody>
          <a:bodyPr/>
          <a:lstStyle/>
          <a:p>
            <a:endParaRPr lang="en-GB" dirty="0"/>
          </a:p>
        </p:txBody>
      </p:sp>
      <p:sp>
        <p:nvSpPr>
          <p:cNvPr id="9" name="Slide Number Placeholder 8"/>
          <p:cNvSpPr>
            <a:spLocks noGrp="1"/>
          </p:cNvSpPr>
          <p:nvPr>
            <p:ph type="sldNum" sz="quarter" idx="12"/>
          </p:nvPr>
        </p:nvSpPr>
        <p:spPr/>
        <p:txBody>
          <a:bodyPr/>
          <a:lstStyle/>
          <a:p>
            <a:fld id="{FAEF209D-C53F-4459-AC48-BB0E714A6B0C}" type="slidenum">
              <a:rPr lang="en-GB" smtClean="0"/>
              <a:t>‹#›</a:t>
            </a:fld>
            <a:endParaRPr lang="en-GB" dirty="0"/>
          </a:p>
        </p:txBody>
      </p:sp>
    </p:spTree>
    <p:extLst>
      <p:ext uri="{BB962C8B-B14F-4D97-AF65-F5344CB8AC3E}">
        <p14:creationId xmlns:p14="http://schemas.microsoft.com/office/powerpoint/2010/main" val="3756774758"/>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6F49284A-EBA6-491C-88B2-085C45412675}" type="datetimeFigureOut">
              <a:rPr lang="en-GB" smtClean="0"/>
              <a:t>06/10/2023</a:t>
            </a:fld>
            <a:endParaRPr lang="en-GB" dirty="0"/>
          </a:p>
        </p:txBody>
      </p:sp>
      <p:sp>
        <p:nvSpPr>
          <p:cNvPr id="4" name="Footer Placeholder 3"/>
          <p:cNvSpPr>
            <a:spLocks noGrp="1"/>
          </p:cNvSpPr>
          <p:nvPr>
            <p:ph type="ftr" sz="quarter" idx="11"/>
          </p:nvPr>
        </p:nvSpPr>
        <p:spPr/>
        <p:txBody>
          <a:bodyPr/>
          <a:lstStyle/>
          <a:p>
            <a:endParaRPr lang="en-GB" dirty="0"/>
          </a:p>
        </p:txBody>
      </p:sp>
      <p:sp>
        <p:nvSpPr>
          <p:cNvPr id="5" name="Slide Number Placeholder 4"/>
          <p:cNvSpPr>
            <a:spLocks noGrp="1"/>
          </p:cNvSpPr>
          <p:nvPr>
            <p:ph type="sldNum" sz="quarter" idx="12"/>
          </p:nvPr>
        </p:nvSpPr>
        <p:spPr/>
        <p:txBody>
          <a:bodyPr/>
          <a:lstStyle/>
          <a:p>
            <a:fld id="{FAEF209D-C53F-4459-AC48-BB0E714A6B0C}" type="slidenum">
              <a:rPr lang="en-GB" smtClean="0"/>
              <a:t>‹#›</a:t>
            </a:fld>
            <a:endParaRPr lang="en-GB" dirty="0"/>
          </a:p>
        </p:txBody>
      </p:sp>
    </p:spTree>
    <p:extLst>
      <p:ext uri="{BB962C8B-B14F-4D97-AF65-F5344CB8AC3E}">
        <p14:creationId xmlns:p14="http://schemas.microsoft.com/office/powerpoint/2010/main" val="18476085"/>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F49284A-EBA6-491C-88B2-085C45412675}" type="datetimeFigureOut">
              <a:rPr lang="en-GB" smtClean="0"/>
              <a:t>06/10/2023</a:t>
            </a:fld>
            <a:endParaRPr lang="en-GB" dirty="0"/>
          </a:p>
        </p:txBody>
      </p:sp>
      <p:sp>
        <p:nvSpPr>
          <p:cNvPr id="3" name="Footer Placeholder 2"/>
          <p:cNvSpPr>
            <a:spLocks noGrp="1"/>
          </p:cNvSpPr>
          <p:nvPr>
            <p:ph type="ftr" sz="quarter" idx="11"/>
          </p:nvPr>
        </p:nvSpPr>
        <p:spPr/>
        <p:txBody>
          <a:bodyPr/>
          <a:lstStyle/>
          <a:p>
            <a:endParaRPr lang="en-GB" dirty="0"/>
          </a:p>
        </p:txBody>
      </p:sp>
      <p:sp>
        <p:nvSpPr>
          <p:cNvPr id="4" name="Slide Number Placeholder 3"/>
          <p:cNvSpPr>
            <a:spLocks noGrp="1"/>
          </p:cNvSpPr>
          <p:nvPr>
            <p:ph type="sldNum" sz="quarter" idx="12"/>
          </p:nvPr>
        </p:nvSpPr>
        <p:spPr/>
        <p:txBody>
          <a:bodyPr/>
          <a:lstStyle/>
          <a:p>
            <a:fld id="{FAEF209D-C53F-4459-AC48-BB0E714A6B0C}" type="slidenum">
              <a:rPr lang="en-GB" smtClean="0"/>
              <a:t>‹#›</a:t>
            </a:fld>
            <a:endParaRPr lang="en-GB" dirty="0"/>
          </a:p>
        </p:txBody>
      </p:sp>
    </p:spTree>
    <p:extLst>
      <p:ext uri="{BB962C8B-B14F-4D97-AF65-F5344CB8AC3E}">
        <p14:creationId xmlns:p14="http://schemas.microsoft.com/office/powerpoint/2010/main" val="3369024426"/>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6F49284A-EBA6-491C-88B2-085C45412675}" type="datetimeFigureOut">
              <a:rPr lang="en-GB" smtClean="0"/>
              <a:t>06/10/2023</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FAEF209D-C53F-4459-AC48-BB0E714A6B0C}" type="slidenum">
              <a:rPr lang="en-GB" smtClean="0"/>
              <a:t>‹#›</a:t>
            </a:fld>
            <a:endParaRPr lang="en-GB" dirty="0"/>
          </a:p>
        </p:txBody>
      </p:sp>
    </p:spTree>
    <p:extLst>
      <p:ext uri="{BB962C8B-B14F-4D97-AF65-F5344CB8AC3E}">
        <p14:creationId xmlns:p14="http://schemas.microsoft.com/office/powerpoint/2010/main" val="1371099312"/>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6F49284A-EBA6-491C-88B2-085C45412675}" type="datetimeFigureOut">
              <a:rPr lang="en-GB" smtClean="0"/>
              <a:t>06/10/2023</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FAEF209D-C53F-4459-AC48-BB0E714A6B0C}" type="slidenum">
              <a:rPr lang="en-GB" smtClean="0"/>
              <a:t>‹#›</a:t>
            </a:fld>
            <a:endParaRPr lang="en-GB" dirty="0"/>
          </a:p>
        </p:txBody>
      </p:sp>
    </p:spTree>
    <p:extLst>
      <p:ext uri="{BB962C8B-B14F-4D97-AF65-F5344CB8AC3E}">
        <p14:creationId xmlns:p14="http://schemas.microsoft.com/office/powerpoint/2010/main" val="3759637913"/>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6F49284A-EBA6-491C-88B2-085C45412675}" type="datetimeFigureOut">
              <a:rPr lang="en-GB" smtClean="0"/>
              <a:t>06/10/2023</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FAEF209D-C53F-4459-AC48-BB0E714A6B0C}" type="slidenum">
              <a:rPr lang="en-GB" smtClean="0"/>
              <a:t>‹#›</a:t>
            </a:fld>
            <a:endParaRPr lang="en-GB" dirty="0"/>
          </a:p>
        </p:txBody>
      </p:sp>
    </p:spTree>
    <p:extLst>
      <p:ext uri="{BB962C8B-B14F-4D97-AF65-F5344CB8AC3E}">
        <p14:creationId xmlns:p14="http://schemas.microsoft.com/office/powerpoint/2010/main" val="3971764844"/>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6F49284A-EBA6-491C-88B2-085C45412675}" type="datetimeFigureOut">
              <a:rPr lang="en-GB" smtClean="0"/>
              <a:t>06/10/2023</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FAEF209D-C53F-4459-AC48-BB0E714A6B0C}" type="slidenum">
              <a:rPr lang="en-GB" smtClean="0"/>
              <a:t>‹#›</a:t>
            </a:fld>
            <a:endParaRPr lang="en-GB" dirty="0"/>
          </a:p>
        </p:txBody>
      </p:sp>
    </p:spTree>
    <p:extLst>
      <p:ext uri="{BB962C8B-B14F-4D97-AF65-F5344CB8AC3E}">
        <p14:creationId xmlns:p14="http://schemas.microsoft.com/office/powerpoint/2010/main" val="57381220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lumMod val="6500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F49284A-EBA6-491C-88B2-085C45412675}" type="datetimeFigureOut">
              <a:rPr lang="en-GB" smtClean="0"/>
              <a:t>06/10/2023</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AEF209D-C53F-4459-AC48-BB0E714A6B0C}" type="slidenum">
              <a:rPr lang="en-GB" smtClean="0"/>
              <a:t>‹#›</a:t>
            </a:fld>
            <a:endParaRPr lang="en-GB"/>
          </a:p>
        </p:txBody>
      </p:sp>
    </p:spTree>
    <p:extLst>
      <p:ext uri="{BB962C8B-B14F-4D97-AF65-F5344CB8AC3E}">
        <p14:creationId xmlns:p14="http://schemas.microsoft.com/office/powerpoint/2010/main" val="33434551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lumMod val="7500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F49284A-EBA6-491C-88B2-085C45412675}" type="datetimeFigureOut">
              <a:rPr lang="en-GB" smtClean="0"/>
              <a:t>06/10/2023</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AEF209D-C53F-4459-AC48-BB0E714A6B0C}" type="slidenum">
              <a:rPr lang="en-GB" smtClean="0"/>
              <a:t>‹#›</a:t>
            </a:fld>
            <a:endParaRPr lang="en-GB"/>
          </a:p>
        </p:txBody>
      </p:sp>
    </p:spTree>
    <p:extLst>
      <p:ext uri="{BB962C8B-B14F-4D97-AF65-F5344CB8AC3E}">
        <p14:creationId xmlns:p14="http://schemas.microsoft.com/office/powerpoint/2010/main" val="3491128937"/>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2">
            <a:lumMod val="9000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F49284A-EBA6-491C-88B2-085C45412675}" type="datetimeFigureOut">
              <a:rPr lang="en-GB" smtClean="0"/>
              <a:t>06/10/2023</a:t>
            </a:fld>
            <a:endParaRPr lang="en-GB"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AEF209D-C53F-4459-AC48-BB0E714A6B0C}" type="slidenum">
              <a:rPr lang="en-GB" smtClean="0"/>
              <a:t>‹#›</a:t>
            </a:fld>
            <a:endParaRPr lang="en-GB" dirty="0"/>
          </a:p>
        </p:txBody>
      </p:sp>
    </p:spTree>
    <p:extLst>
      <p:ext uri="{BB962C8B-B14F-4D97-AF65-F5344CB8AC3E}">
        <p14:creationId xmlns:p14="http://schemas.microsoft.com/office/powerpoint/2010/main" val="3917960479"/>
      </p:ext>
    </p:extLst>
  </p:cSld>
  <p:clrMap bg1="lt1" tx1="dk1" bg2="lt2" tx2="dk2" accent1="accent1" accent2="accent2" accent3="accent3" accent4="accent4" accent5="accent5" accent6="accent6" hlink="hlink" folHlink="folHlink"/>
  <p:sldLayoutIdLst>
    <p:sldLayoutId id="2147483745" r:id="rId1"/>
    <p:sldLayoutId id="2147483746" r:id="rId2"/>
    <p:sldLayoutId id="2147483747" r:id="rId3"/>
    <p:sldLayoutId id="2147483748" r:id="rId4"/>
    <p:sldLayoutId id="2147483749" r:id="rId5"/>
    <p:sldLayoutId id="2147483750" r:id="rId6"/>
    <p:sldLayoutId id="2147483751" r:id="rId7"/>
    <p:sldLayoutId id="2147483752" r:id="rId8"/>
    <p:sldLayoutId id="2147483753" r:id="rId9"/>
    <p:sldLayoutId id="2147483754" r:id="rId10"/>
    <p:sldLayoutId id="2147483755"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4.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package" Target="../embeddings/Microsoft_Word_Document.docx"/><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b="1" dirty="0"/>
              <a:t>Year 9 Drama Curriculum Overview</a:t>
            </a:r>
          </a:p>
        </p:txBody>
      </p:sp>
      <p:pic>
        <p:nvPicPr>
          <p:cNvPr id="4" name="Content Placeholder 3"/>
          <p:cNvPicPr>
            <a:picLocks noGrp="1" noChangeAspect="1"/>
          </p:cNvPicPr>
          <p:nvPr>
            <p:ph idx="1"/>
          </p:nvPr>
        </p:nvPicPr>
        <p:blipFill>
          <a:blip r:embed="rId2"/>
          <a:stretch>
            <a:fillRect/>
          </a:stretch>
        </p:blipFill>
        <p:spPr>
          <a:xfrm>
            <a:off x="4379682" y="2028497"/>
            <a:ext cx="3145725" cy="3048934"/>
          </a:xfrm>
          <a:prstGeom prst="rect">
            <a:avLst/>
          </a:prstGeom>
        </p:spPr>
      </p:pic>
    </p:spTree>
    <p:extLst>
      <p:ext uri="{BB962C8B-B14F-4D97-AF65-F5344CB8AC3E}">
        <p14:creationId xmlns:p14="http://schemas.microsoft.com/office/powerpoint/2010/main" val="84068656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45433" y="365126"/>
            <a:ext cx="10808367" cy="934286"/>
          </a:xfrm>
        </p:spPr>
        <p:txBody>
          <a:bodyPr/>
          <a:lstStyle/>
          <a:p>
            <a:r>
              <a:rPr lang="en-GB" dirty="0">
                <a:latin typeface="Arial Rounded MT Bold" panose="020F0704030504030204" pitchFamily="34" charset="0"/>
              </a:rPr>
              <a:t>Drama Vision 2022 onwards…</a:t>
            </a:r>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2038261157"/>
              </p:ext>
            </p:extLst>
          </p:nvPr>
        </p:nvGraphicFramePr>
        <p:xfrm>
          <a:off x="545433" y="1299411"/>
          <a:ext cx="11004884" cy="4907280"/>
        </p:xfrm>
        <a:graphic>
          <a:graphicData uri="http://schemas.openxmlformats.org/drawingml/2006/table">
            <a:tbl>
              <a:tblPr firstRow="1" firstCol="1" bandRow="1">
                <a:tableStyleId>{5C22544A-7EE6-4342-B048-85BDC9FD1C3A}</a:tableStyleId>
              </a:tblPr>
              <a:tblGrid>
                <a:gridCol w="11004884">
                  <a:extLst>
                    <a:ext uri="{9D8B030D-6E8A-4147-A177-3AD203B41FA5}">
                      <a16:colId xmlns:a16="http://schemas.microsoft.com/office/drawing/2014/main" val="1125297931"/>
                    </a:ext>
                  </a:extLst>
                </a:gridCol>
              </a:tblGrid>
              <a:tr h="4780397">
                <a:tc>
                  <a:txBody>
                    <a:bodyPr/>
                    <a:lstStyle/>
                    <a:p>
                      <a:r>
                        <a:rPr lang="en-GB" sz="1800" b="1" kern="1200" dirty="0">
                          <a:solidFill>
                            <a:schemeClr val="lt1"/>
                          </a:solidFill>
                          <a:effectLst/>
                          <a:latin typeface="+mn-lt"/>
                          <a:ea typeface="+mn-ea"/>
                          <a:cs typeface="+mn-cs"/>
                        </a:rPr>
                        <a:t> </a:t>
                      </a:r>
                    </a:p>
                    <a:p>
                      <a:r>
                        <a:rPr lang="en-GB" sz="1800" b="0" kern="1200" dirty="0">
                          <a:solidFill>
                            <a:schemeClr val="tx1"/>
                          </a:solidFill>
                          <a:effectLst/>
                          <a:latin typeface="+mn-lt"/>
                          <a:ea typeface="+mn-ea"/>
                          <a:cs typeface="+mn-cs"/>
                        </a:rPr>
                        <a:t>In the Drama department we aim to celebrate the diversity of our students at Huntington School. We are an all-inclusive department who embraces every individual’s unique starting point.  Our curriculum, teaching strategies and extra-curricular opportunities are bespoke to support each individual student on their journey through Drama. </a:t>
                      </a:r>
                    </a:p>
                    <a:p>
                      <a:r>
                        <a:rPr lang="en-GB" sz="1800" b="0" kern="1200" dirty="0">
                          <a:solidFill>
                            <a:schemeClr val="tx1"/>
                          </a:solidFill>
                          <a:effectLst/>
                          <a:latin typeface="+mn-lt"/>
                          <a:ea typeface="+mn-ea"/>
                          <a:cs typeface="+mn-cs"/>
                        </a:rPr>
                        <a:t> </a:t>
                      </a:r>
                    </a:p>
                    <a:p>
                      <a:r>
                        <a:rPr lang="en-GB" sz="1800" b="0" kern="1200" dirty="0">
                          <a:solidFill>
                            <a:schemeClr val="tx1"/>
                          </a:solidFill>
                          <a:effectLst/>
                          <a:latin typeface="+mn-lt"/>
                          <a:ea typeface="+mn-ea"/>
                          <a:cs typeface="+mn-cs"/>
                        </a:rPr>
                        <a:t>We recognise that Drama is a subject in its own right but also is a fantastic tool to explore a vast variety of cross curricular/life skills.  We ensure our curriculum is rigorous in the study of the theory of theatre. We embed subject specific vocabulary and aim to excite students about practitioners, genres and theatre history.  We aim to build individual’s confidence, develop essential life skills and form mature working relationships so that they have the skills to overcome problems.  We aim to inspire creativity where students are challenged in a safe environment where they develop into independent learners and leaders.  Enjoyment and appreciation of the Arts is key through engagement with students and parents.</a:t>
                      </a:r>
                    </a:p>
                    <a:p>
                      <a:r>
                        <a:rPr lang="en-GB" sz="1800" b="0" kern="1200" dirty="0">
                          <a:solidFill>
                            <a:schemeClr val="tx1"/>
                          </a:solidFill>
                          <a:effectLst/>
                          <a:latin typeface="+mn-lt"/>
                          <a:ea typeface="+mn-ea"/>
                          <a:cs typeface="+mn-cs"/>
                        </a:rPr>
                        <a:t> </a:t>
                      </a:r>
                    </a:p>
                    <a:p>
                      <a:r>
                        <a:rPr lang="en-GB" sz="1800" b="0" kern="1200" dirty="0">
                          <a:solidFill>
                            <a:schemeClr val="tx1"/>
                          </a:solidFill>
                          <a:effectLst/>
                          <a:latin typeface="+mn-lt"/>
                          <a:ea typeface="+mn-ea"/>
                          <a:cs typeface="+mn-cs"/>
                        </a:rPr>
                        <a:t>In Drama our students become performers, directors, theatre makers, leaders, researchers, deep thinkers and solution focused individuals. We strive for self-discipline and control of rigorously rehearsed and refined skills. Team work is key to a healthy working environment where we encourage and support all learners to be the best they can be.  </a:t>
                      </a:r>
                    </a:p>
                    <a:p>
                      <a:pPr>
                        <a:spcAft>
                          <a:spcPts val="0"/>
                        </a:spcAft>
                      </a:pPr>
                      <a:endParaRPr lang="en-GB" sz="1600" dirty="0">
                        <a:solidFill>
                          <a:schemeClr val="tx1"/>
                        </a:solidFill>
                        <a:effectLst/>
                        <a:latin typeface="Times New Roman" panose="02020603050405020304" pitchFamily="18" charset="0"/>
                        <a:ea typeface="Times New Roman" panose="02020603050405020304" pitchFamily="18" charset="0"/>
                        <a:cs typeface="Calibri" panose="020F0502020204030204" pitchFamily="34" charset="0"/>
                      </a:endParaRPr>
                    </a:p>
                  </a:txBody>
                  <a:tcPr marL="68580" marR="68580" marT="0" marB="0">
                    <a:solidFill>
                      <a:schemeClr val="accent1">
                        <a:lumMod val="60000"/>
                        <a:lumOff val="40000"/>
                      </a:schemeClr>
                    </a:solidFill>
                  </a:tcPr>
                </a:tc>
                <a:extLst>
                  <a:ext uri="{0D108BD9-81ED-4DB2-BD59-A6C34878D82A}">
                    <a16:rowId xmlns:a16="http://schemas.microsoft.com/office/drawing/2014/main" val="1628458262"/>
                  </a:ext>
                </a:extLst>
              </a:tr>
            </a:tbl>
          </a:graphicData>
        </a:graphic>
      </p:graphicFrame>
      <p:sp>
        <p:nvSpPr>
          <p:cNvPr id="5" name="Rectangle 1"/>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7570031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1"/>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7" name="Title 6"/>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a:p>
        </p:txBody>
      </p:sp>
      <p:pic>
        <p:nvPicPr>
          <p:cNvPr id="6" name="Picture 5"/>
          <p:cNvPicPr>
            <a:picLocks noChangeAspect="1"/>
          </p:cNvPicPr>
          <p:nvPr/>
        </p:nvPicPr>
        <p:blipFill rotWithShape="1">
          <a:blip r:embed="rId2"/>
          <a:srcRect l="19779" t="18419" r="20970" b="12396"/>
          <a:stretch/>
        </p:blipFill>
        <p:spPr>
          <a:xfrm>
            <a:off x="182880" y="171348"/>
            <a:ext cx="11887200" cy="6579972"/>
          </a:xfrm>
          <a:prstGeom prst="rect">
            <a:avLst/>
          </a:prstGeom>
        </p:spPr>
      </p:pic>
    </p:spTree>
    <p:extLst>
      <p:ext uri="{BB962C8B-B14F-4D97-AF65-F5344CB8AC3E}">
        <p14:creationId xmlns:p14="http://schemas.microsoft.com/office/powerpoint/2010/main" val="72728233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p:cNvGraphicFramePr>
            <a:graphicFrameLocks noGrp="1"/>
          </p:cNvGraphicFramePr>
          <p:nvPr>
            <p:extLst>
              <p:ext uri="{D42A27DB-BD31-4B8C-83A1-F6EECF244321}">
                <p14:modId xmlns:p14="http://schemas.microsoft.com/office/powerpoint/2010/main" val="3303528172"/>
              </p:ext>
            </p:extLst>
          </p:nvPr>
        </p:nvGraphicFramePr>
        <p:xfrm>
          <a:off x="6858686" y="222068"/>
          <a:ext cx="5026526" cy="4061092"/>
        </p:xfrm>
        <a:graphic>
          <a:graphicData uri="http://schemas.openxmlformats.org/drawingml/2006/table">
            <a:tbl>
              <a:tblPr firstRow="1" bandRow="1">
                <a:tableStyleId>{E8034E78-7F5D-4C2E-B375-FC64B27BC917}</a:tableStyleId>
              </a:tblPr>
              <a:tblGrid>
                <a:gridCol w="2513263">
                  <a:extLst>
                    <a:ext uri="{9D8B030D-6E8A-4147-A177-3AD203B41FA5}">
                      <a16:colId xmlns:a16="http://schemas.microsoft.com/office/drawing/2014/main" val="1059332238"/>
                    </a:ext>
                  </a:extLst>
                </a:gridCol>
                <a:gridCol w="2513263">
                  <a:extLst>
                    <a:ext uri="{9D8B030D-6E8A-4147-A177-3AD203B41FA5}">
                      <a16:colId xmlns:a16="http://schemas.microsoft.com/office/drawing/2014/main" val="735628898"/>
                    </a:ext>
                  </a:extLst>
                </a:gridCol>
              </a:tblGrid>
              <a:tr h="600460">
                <a:tc>
                  <a:txBody>
                    <a:bodyPr/>
                    <a:lstStyle/>
                    <a:p>
                      <a:r>
                        <a:rPr lang="en-GB" b="1" dirty="0">
                          <a:solidFill>
                            <a:schemeClr val="tx1"/>
                          </a:solidFill>
                        </a:rPr>
                        <a:t>Term</a:t>
                      </a:r>
                      <a:r>
                        <a:rPr lang="en-GB" b="1" baseline="0" dirty="0">
                          <a:solidFill>
                            <a:schemeClr val="tx1"/>
                          </a:solidFill>
                        </a:rPr>
                        <a:t> </a:t>
                      </a:r>
                      <a:endParaRPr lang="en-GB" b="1" dirty="0">
                        <a:solidFill>
                          <a:schemeClr val="tx1"/>
                        </a:solidFill>
                      </a:endParaRPr>
                    </a:p>
                  </a:txBody>
                  <a:tcPr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60000"/>
                        <a:lumOff val="40000"/>
                      </a:schemeClr>
                    </a:solidFill>
                  </a:tcPr>
                </a:tc>
                <a:tc>
                  <a:txBody>
                    <a:bodyPr/>
                    <a:lstStyle/>
                    <a:p>
                      <a:endParaRPr lang="en-GB" b="1" dirty="0">
                        <a:solidFill>
                          <a:schemeClr val="tx1"/>
                        </a:solidFill>
                      </a:endParaRPr>
                    </a:p>
                    <a:p>
                      <a:r>
                        <a:rPr lang="en-GB" b="1" dirty="0">
                          <a:solidFill>
                            <a:schemeClr val="tx1"/>
                          </a:solidFill>
                        </a:rPr>
                        <a:t>Topic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60000"/>
                        <a:lumOff val="40000"/>
                      </a:schemeClr>
                    </a:solidFill>
                  </a:tcPr>
                </a:tc>
                <a:extLst>
                  <a:ext uri="{0D108BD9-81ED-4DB2-BD59-A6C34878D82A}">
                    <a16:rowId xmlns:a16="http://schemas.microsoft.com/office/drawing/2014/main" val="3074250391"/>
                  </a:ext>
                </a:extLst>
              </a:tr>
              <a:tr h="535213">
                <a:tc>
                  <a:txBody>
                    <a:bodyPr/>
                    <a:lstStyle/>
                    <a:p>
                      <a:r>
                        <a:rPr lang="en-GB" dirty="0">
                          <a:solidFill>
                            <a:schemeClr val="tx1"/>
                          </a:solidFill>
                        </a:rPr>
                        <a:t>Autumn</a:t>
                      </a:r>
                      <a:r>
                        <a:rPr lang="en-GB" baseline="0" dirty="0">
                          <a:solidFill>
                            <a:schemeClr val="tx1"/>
                          </a:solidFill>
                        </a:rPr>
                        <a:t> 1 </a:t>
                      </a:r>
                      <a:endParaRPr lang="en-GB"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99CCFF"/>
                    </a:solidFill>
                  </a:tcPr>
                </a:tc>
                <a:tc>
                  <a:txBody>
                    <a:bodyPr/>
                    <a:lstStyle/>
                    <a:p>
                      <a:r>
                        <a:rPr lang="en-GB" dirty="0">
                          <a:solidFill>
                            <a:schemeClr val="tx1"/>
                          </a:solidFill>
                        </a:rPr>
                        <a:t>Practitioner script</a:t>
                      </a:r>
                      <a:r>
                        <a:rPr lang="en-GB" baseline="0" dirty="0">
                          <a:solidFill>
                            <a:schemeClr val="tx1"/>
                          </a:solidFill>
                        </a:rPr>
                        <a:t> work</a:t>
                      </a:r>
                      <a:endParaRPr lang="en-GB"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99CCFF"/>
                    </a:solidFill>
                  </a:tcPr>
                </a:tc>
                <a:extLst>
                  <a:ext uri="{0D108BD9-81ED-4DB2-BD59-A6C34878D82A}">
                    <a16:rowId xmlns:a16="http://schemas.microsoft.com/office/drawing/2014/main" val="873613427"/>
                  </a:ext>
                </a:extLst>
              </a:tr>
              <a:tr h="535213">
                <a:tc>
                  <a:txBody>
                    <a:bodyPr/>
                    <a:lstStyle/>
                    <a:p>
                      <a:r>
                        <a:rPr lang="en-GB" dirty="0">
                          <a:solidFill>
                            <a:schemeClr val="tx1"/>
                          </a:solidFill>
                        </a:rPr>
                        <a:t>Autumn 2</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99CCFF"/>
                    </a:solidFill>
                  </a:tcPr>
                </a:tc>
                <a:tc>
                  <a:txBody>
                    <a:bodyPr/>
                    <a:lstStyle/>
                    <a:p>
                      <a:r>
                        <a:rPr lang="en-GB" dirty="0">
                          <a:solidFill>
                            <a:schemeClr val="tx1"/>
                          </a:solidFill>
                        </a:rPr>
                        <a:t>Improvisation</a:t>
                      </a:r>
                      <a:r>
                        <a:rPr lang="en-GB" baseline="0" dirty="0">
                          <a:solidFill>
                            <a:schemeClr val="tx1"/>
                          </a:solidFill>
                        </a:rPr>
                        <a:t> </a:t>
                      </a:r>
                      <a:endParaRPr lang="en-GB"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99CCFF"/>
                    </a:solidFill>
                  </a:tcPr>
                </a:tc>
                <a:extLst>
                  <a:ext uri="{0D108BD9-81ED-4DB2-BD59-A6C34878D82A}">
                    <a16:rowId xmlns:a16="http://schemas.microsoft.com/office/drawing/2014/main" val="1870786228"/>
                  </a:ext>
                </a:extLst>
              </a:tr>
              <a:tr h="535213">
                <a:tc>
                  <a:txBody>
                    <a:bodyPr/>
                    <a:lstStyle/>
                    <a:p>
                      <a:r>
                        <a:rPr lang="en-GB" dirty="0">
                          <a:solidFill>
                            <a:schemeClr val="tx1"/>
                          </a:solidFill>
                        </a:rPr>
                        <a:t>Spring 1</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99CCFF"/>
                    </a:solidFill>
                  </a:tcPr>
                </a:tc>
                <a:tc>
                  <a:txBody>
                    <a:bodyPr/>
                    <a:lstStyle/>
                    <a:p>
                      <a:r>
                        <a:rPr lang="en-GB" dirty="0">
                          <a:solidFill>
                            <a:schemeClr val="tx1"/>
                          </a:solidFill>
                        </a:rPr>
                        <a:t>Melodrama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99CCFF"/>
                    </a:solidFill>
                  </a:tcPr>
                </a:tc>
                <a:extLst>
                  <a:ext uri="{0D108BD9-81ED-4DB2-BD59-A6C34878D82A}">
                    <a16:rowId xmlns:a16="http://schemas.microsoft.com/office/drawing/2014/main" val="4220025839"/>
                  </a:ext>
                </a:extLst>
              </a:tr>
              <a:tr h="535213">
                <a:tc>
                  <a:txBody>
                    <a:bodyPr/>
                    <a:lstStyle/>
                    <a:p>
                      <a:r>
                        <a:rPr lang="en-GB" dirty="0">
                          <a:solidFill>
                            <a:schemeClr val="tx1"/>
                          </a:solidFill>
                        </a:rPr>
                        <a:t>Spring 2</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99CCFF"/>
                    </a:solidFill>
                  </a:tcPr>
                </a:tc>
                <a:tc>
                  <a:txBody>
                    <a:bodyPr/>
                    <a:lstStyle/>
                    <a:p>
                      <a:r>
                        <a:rPr lang="en-GB" dirty="0">
                          <a:solidFill>
                            <a:schemeClr val="tx1"/>
                          </a:solidFill>
                        </a:rPr>
                        <a:t>Devising and Conventions</a:t>
                      </a:r>
                      <a:r>
                        <a:rPr lang="en-GB" baseline="0" dirty="0">
                          <a:solidFill>
                            <a:schemeClr val="tx1"/>
                          </a:solidFill>
                        </a:rPr>
                        <a:t> </a:t>
                      </a:r>
                      <a:endParaRPr lang="en-GB"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99CCFF"/>
                    </a:solidFill>
                  </a:tcPr>
                </a:tc>
                <a:extLst>
                  <a:ext uri="{0D108BD9-81ED-4DB2-BD59-A6C34878D82A}">
                    <a16:rowId xmlns:a16="http://schemas.microsoft.com/office/drawing/2014/main" val="1586950412"/>
                  </a:ext>
                </a:extLst>
              </a:tr>
              <a:tr h="535213">
                <a:tc>
                  <a:txBody>
                    <a:bodyPr/>
                    <a:lstStyle/>
                    <a:p>
                      <a:r>
                        <a:rPr lang="en-GB" dirty="0">
                          <a:solidFill>
                            <a:schemeClr val="tx1"/>
                          </a:solidFill>
                        </a:rPr>
                        <a:t>Summer 1</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99CCFF"/>
                    </a:solidFill>
                  </a:tcPr>
                </a:tc>
                <a:tc>
                  <a:txBody>
                    <a:bodyPr/>
                    <a:lstStyle/>
                    <a:p>
                      <a:r>
                        <a:rPr lang="en-GB" dirty="0">
                          <a:solidFill>
                            <a:schemeClr val="tx1"/>
                          </a:solidFill>
                        </a:rPr>
                        <a:t>DV8</a:t>
                      </a:r>
                      <a:r>
                        <a:rPr lang="en-GB" baseline="0" dirty="0">
                          <a:solidFill>
                            <a:schemeClr val="tx1"/>
                          </a:solidFill>
                        </a:rPr>
                        <a:t> and Physical Theatre</a:t>
                      </a:r>
                      <a:endParaRPr lang="en-GB"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99CCFF"/>
                    </a:solidFill>
                  </a:tcPr>
                </a:tc>
                <a:extLst>
                  <a:ext uri="{0D108BD9-81ED-4DB2-BD59-A6C34878D82A}">
                    <a16:rowId xmlns:a16="http://schemas.microsoft.com/office/drawing/2014/main" val="4209324075"/>
                  </a:ext>
                </a:extLst>
              </a:tr>
              <a:tr h="535213">
                <a:tc>
                  <a:txBody>
                    <a:bodyPr/>
                    <a:lstStyle/>
                    <a:p>
                      <a:r>
                        <a:rPr lang="en-GB" dirty="0">
                          <a:solidFill>
                            <a:schemeClr val="tx1"/>
                          </a:solidFill>
                        </a:rPr>
                        <a:t>Summer 2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99CCFF"/>
                    </a:solidFill>
                  </a:tcPr>
                </a:tc>
                <a:tc>
                  <a:txBody>
                    <a:bodyPr/>
                    <a:lstStyle/>
                    <a:p>
                      <a:r>
                        <a:rPr lang="en-GB" dirty="0">
                          <a:solidFill>
                            <a:schemeClr val="tx1"/>
                          </a:solidFill>
                        </a:rPr>
                        <a:t>Live Theatre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99CCFF"/>
                    </a:solidFill>
                  </a:tcPr>
                </a:tc>
                <a:extLst>
                  <a:ext uri="{0D108BD9-81ED-4DB2-BD59-A6C34878D82A}">
                    <a16:rowId xmlns:a16="http://schemas.microsoft.com/office/drawing/2014/main" val="404342521"/>
                  </a:ext>
                </a:extLst>
              </a:tr>
            </a:tbl>
          </a:graphicData>
        </a:graphic>
      </p:graphicFrame>
      <p:sp>
        <p:nvSpPr>
          <p:cNvPr id="5" name="TextBox 4"/>
          <p:cNvSpPr txBox="1"/>
          <p:nvPr/>
        </p:nvSpPr>
        <p:spPr>
          <a:xfrm>
            <a:off x="5995852" y="4382321"/>
            <a:ext cx="5953988" cy="2339102"/>
          </a:xfrm>
          <a:prstGeom prst="rect">
            <a:avLst/>
          </a:prstGeom>
          <a:solidFill>
            <a:schemeClr val="accent1">
              <a:lumMod val="40000"/>
              <a:lumOff val="60000"/>
            </a:schemeClr>
          </a:solidFill>
          <a:ln>
            <a:solidFill>
              <a:schemeClr val="tx2"/>
            </a:solidFill>
          </a:ln>
        </p:spPr>
        <p:txBody>
          <a:bodyPr wrap="square" rtlCol="0">
            <a:spAutoFit/>
          </a:bodyPr>
          <a:lstStyle/>
          <a:p>
            <a:r>
              <a:rPr lang="en-GB" b="1" dirty="0"/>
              <a:t>How can I support my child in Drama, as a parent/carer?</a:t>
            </a:r>
          </a:p>
          <a:p>
            <a:r>
              <a:rPr lang="en-GB" sz="1400" dirty="0"/>
              <a:t>Just speaking to your child about their lessons and encouraging them to discuss topics at home will help.  In terms of building confidence, the more rehearsal and show back they can do at home the better.  If they are writing scripts helping them come up with creative ideas and encouraging them to use the correct format, spelling and punctuation etc.  Going over line learning and testing your child on their lines is helpful. Helping them source props and costumes to enhance performances is a valid support.  Seeing live theatre is an excellent way that students can see how the profession works.    </a:t>
            </a:r>
          </a:p>
          <a:p>
            <a:endParaRPr lang="en-GB" sz="1600" b="1" dirty="0"/>
          </a:p>
        </p:txBody>
      </p:sp>
      <p:sp>
        <p:nvSpPr>
          <p:cNvPr id="6" name="Rectangle 5"/>
          <p:cNvSpPr/>
          <p:nvPr/>
        </p:nvSpPr>
        <p:spPr>
          <a:xfrm>
            <a:off x="404949" y="595584"/>
            <a:ext cx="5447211" cy="5755422"/>
          </a:xfrm>
          <a:prstGeom prst="rect">
            <a:avLst/>
          </a:prstGeom>
          <a:gradFill>
            <a:gsLst>
              <a:gs pos="0">
                <a:schemeClr val="accent1">
                  <a:lumMod val="60000"/>
                  <a:lumOff val="40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ln>
            <a:solidFill>
              <a:schemeClr val="accent1"/>
            </a:solidFill>
          </a:ln>
        </p:spPr>
        <p:txBody>
          <a:bodyPr wrap="square">
            <a:spAutoFit/>
          </a:bodyPr>
          <a:lstStyle/>
          <a:p>
            <a:pPr lvl="0"/>
            <a:r>
              <a:rPr lang="en-GB" b="1" dirty="0">
                <a:solidFill>
                  <a:prstClr val="black"/>
                </a:solidFill>
              </a:rPr>
              <a:t>Truly Great Teaching in Drama</a:t>
            </a:r>
          </a:p>
          <a:p>
            <a:pPr marL="342900" lvl="0" indent="-342900">
              <a:buFont typeface="Symbol" panose="05050102010706020507" pitchFamily="18" charset="2"/>
              <a:buChar char=""/>
            </a:pPr>
            <a:r>
              <a:rPr lang="en-GB" sz="1400" dirty="0">
                <a:solidFill>
                  <a:prstClr val="black"/>
                </a:solidFill>
              </a:rPr>
              <a:t>We have high expectations for ALL students, empowering each individual to be best they can be regardless of background.</a:t>
            </a:r>
          </a:p>
          <a:p>
            <a:pPr marL="342900" lvl="0" indent="-342900">
              <a:buFont typeface="Symbol" panose="05050102010706020507" pitchFamily="18" charset="2"/>
              <a:buChar char=""/>
            </a:pPr>
            <a:r>
              <a:rPr lang="en-US" sz="1400" dirty="0">
                <a:solidFill>
                  <a:prstClr val="black"/>
                </a:solidFill>
              </a:rPr>
              <a:t>We know every student as an individual so that we can nurture and support them on their journey in Drama. We create a safe space to enable all students to be brave, take risks and grow in confidence.</a:t>
            </a:r>
            <a:endParaRPr lang="en-GB" sz="1400" dirty="0">
              <a:solidFill>
                <a:prstClr val="black"/>
              </a:solidFill>
            </a:endParaRPr>
          </a:p>
          <a:p>
            <a:pPr marL="342900" lvl="0" indent="-342900">
              <a:buFont typeface="Symbol" panose="05050102010706020507" pitchFamily="18" charset="2"/>
              <a:buChar char=""/>
            </a:pPr>
            <a:r>
              <a:rPr lang="en-GB" sz="1400" dirty="0">
                <a:solidFill>
                  <a:prstClr val="black"/>
                </a:solidFill>
              </a:rPr>
              <a:t>We link Drama with ‘Life Skills’ and the real world. Promoting  teamwork, problem solving, effective communication, confidence, resilience and curiosity </a:t>
            </a:r>
          </a:p>
          <a:p>
            <a:pPr marL="342900" lvl="0" indent="-342900">
              <a:buFont typeface="Symbol" panose="05050102010706020507" pitchFamily="18" charset="2"/>
              <a:buChar char=""/>
            </a:pPr>
            <a:r>
              <a:rPr lang="en-US" sz="1400" dirty="0">
                <a:solidFill>
                  <a:prstClr val="black"/>
                </a:solidFill>
              </a:rPr>
              <a:t>We make ourselves vulnerable, sharing relevant life experiences, pushing beyond our own comfort zone in performance and being open to share emotions. This sets an example as role models of Drama practitioners to empower students to do the same.</a:t>
            </a:r>
            <a:endParaRPr lang="en-GB" sz="1400" dirty="0">
              <a:solidFill>
                <a:prstClr val="black"/>
              </a:solidFill>
            </a:endParaRPr>
          </a:p>
          <a:p>
            <a:pPr marL="342900" lvl="0" indent="-342900">
              <a:buFont typeface="Symbol" panose="05050102010706020507" pitchFamily="18" charset="2"/>
              <a:buChar char=""/>
            </a:pPr>
            <a:r>
              <a:rPr lang="en-US" sz="1400" dirty="0">
                <a:solidFill>
                  <a:prstClr val="black"/>
                </a:solidFill>
              </a:rPr>
              <a:t>We ensure that we have up to date and accurate subject knowledge. We understand the literacy demands of our subject. We strive to embed our unique vocabulary and metacognitive thinking into our lessons so that students aspire to think, write and perform like Drama practitioners. </a:t>
            </a:r>
            <a:endParaRPr lang="en-GB" sz="1400" dirty="0">
              <a:solidFill>
                <a:prstClr val="black"/>
              </a:solidFill>
            </a:endParaRPr>
          </a:p>
          <a:p>
            <a:pPr marL="342900" lvl="0" indent="-342900">
              <a:buFont typeface="Symbol" panose="05050102010706020507" pitchFamily="18" charset="2"/>
              <a:buChar char=""/>
            </a:pPr>
            <a:r>
              <a:rPr lang="en-US" sz="1400" dirty="0">
                <a:solidFill>
                  <a:prstClr val="black"/>
                </a:solidFill>
              </a:rPr>
              <a:t>We instill a drive and passion for students to be intrinsically motivated by broadening their opportunities to experience a wide range of theatre, past present and future.</a:t>
            </a:r>
            <a:endParaRPr lang="en-GB" sz="1400" dirty="0">
              <a:solidFill>
                <a:prstClr val="black"/>
              </a:solidFill>
            </a:endParaRPr>
          </a:p>
          <a:p>
            <a:pPr marL="342900" lvl="0" indent="-342900">
              <a:buFont typeface="Symbol" panose="05050102010706020507" pitchFamily="18" charset="2"/>
              <a:buChar char=""/>
            </a:pPr>
            <a:r>
              <a:rPr lang="en-GB" sz="1400" dirty="0">
                <a:solidFill>
                  <a:prstClr val="black"/>
                </a:solidFill>
              </a:rPr>
              <a:t> We promote  independent learning and ownership of their work. As Drama practitioners we continue to learn, putting on many hats as historians, researchers, designers, theatre technicians, directors and actors.</a:t>
            </a:r>
            <a:endParaRPr lang="en-GB" sz="1400" dirty="0">
              <a:solidFill>
                <a:prstClr val="black"/>
              </a:solidFill>
              <a:latin typeface="Times New Roman" panose="02020603050405020304" pitchFamily="18" charset="0"/>
              <a:ea typeface="Times New Roman" panose="02020603050405020304" pitchFamily="18" charset="0"/>
              <a:cs typeface="Calibri" panose="020F0502020204030204" pitchFamily="34" charset="0"/>
            </a:endParaRPr>
          </a:p>
        </p:txBody>
      </p:sp>
    </p:spTree>
    <p:extLst>
      <p:ext uri="{BB962C8B-B14F-4D97-AF65-F5344CB8AC3E}">
        <p14:creationId xmlns:p14="http://schemas.microsoft.com/office/powerpoint/2010/main" val="401176593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647134" y="966507"/>
            <a:ext cx="10709440" cy="954107"/>
          </a:xfrm>
          <a:prstGeom prst="rect">
            <a:avLst/>
          </a:prstGeom>
          <a:solidFill>
            <a:schemeClr val="accent1">
              <a:lumMod val="20000"/>
              <a:lumOff val="80000"/>
            </a:schemeClr>
          </a:solidFill>
          <a:ln w="9525">
            <a:solidFill>
              <a:schemeClr val="accent1">
                <a:lumMod val="75000"/>
              </a:schemeClr>
            </a:solidFill>
          </a:ln>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Calibri" panose="020F0502020204030204"/>
                <a:ea typeface="+mn-ea"/>
                <a:cs typeface="+mn-cs"/>
              </a:rPr>
              <a:t>Drama involves working alone or with others to shape ideas into actions and exploring the conventions, resources and techniques, with increasing confidence. Creating drama includes discussion, research, questioning, thinking, sharing ideas and experimenting with different techniques to deepen the understanding of texts and situations. Creativity in drama is imaginative, linguistic and physical. The realisation of ideas and the interpretation of texts involve the selective use of verbal and visual expression to create and convey meanings in an active way.</a:t>
            </a:r>
          </a:p>
        </p:txBody>
      </p:sp>
      <p:sp>
        <p:nvSpPr>
          <p:cNvPr id="6" name="Rectangle 5"/>
          <p:cNvSpPr/>
          <p:nvPr/>
        </p:nvSpPr>
        <p:spPr>
          <a:xfrm>
            <a:off x="627727" y="2876193"/>
            <a:ext cx="10709440" cy="1384995"/>
          </a:xfrm>
          <a:prstGeom prst="rect">
            <a:avLst/>
          </a:prstGeom>
          <a:solidFill>
            <a:srgbClr val="FFFFCC"/>
          </a:solidFill>
          <a:ln w="9525">
            <a:solidFill>
              <a:srgbClr val="FFC000"/>
            </a:solidFill>
          </a:ln>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Calibri" panose="020F0502020204030204"/>
                <a:ea typeface="+mn-ea"/>
                <a:cs typeface="+mn-cs"/>
              </a:rPr>
              <a:t>Within the context of educational drama ‘performing’ does not necessarily mean taking part in a public performance. Performing refers to the work of a class, group or individual exploring, preparing and sharing ideas through enactment. Pupils may be seen as performing when occupying the dual roles of actor and spectator by commenting on dramatic moments to which they are contributing. Key aspects of performance are:  sustaining a role or roles using particular performance styles;  giving a coherent interpretation of a role; communicating with an audience using voice, gesture, movement, timing and space; creating a dramatic atmosphere using appropriate lighting, sound and design; working cooperatively with others.</a:t>
            </a:r>
          </a:p>
        </p:txBody>
      </p:sp>
      <p:sp>
        <p:nvSpPr>
          <p:cNvPr id="7" name="Rectangle 6"/>
          <p:cNvSpPr/>
          <p:nvPr/>
        </p:nvSpPr>
        <p:spPr>
          <a:xfrm>
            <a:off x="657120" y="5214601"/>
            <a:ext cx="10631813" cy="1169551"/>
          </a:xfrm>
          <a:prstGeom prst="rect">
            <a:avLst/>
          </a:prstGeom>
          <a:solidFill>
            <a:srgbClr val="FFCCCC"/>
          </a:solidFill>
          <a:ln w="12700">
            <a:solidFill>
              <a:srgbClr val="FF0000"/>
            </a:solidFill>
          </a:ln>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Calibri" panose="020F0502020204030204"/>
                <a:ea typeface="+mn-ea"/>
                <a:cs typeface="+mn-cs"/>
              </a:rPr>
              <a:t>Responding to drama involves pupils in reflecting on their own experience of drama. They also need to express their understanding of what the drama is saying and how it is saying it through dramatic conventions and techniques. Responses can be emotional or intellectual, individual or shared, spoken or written. During a planned sequence of lessons pupils should be deepening their critical thinking both in and outside the drama. Whether relating to the experience of performing or of seeing a performance, pupils can respond to content, form, character, language, symbolism or impact, and can do so with increasingly analytical insight, using appropriate subject-specific terminology.</a:t>
            </a:r>
          </a:p>
        </p:txBody>
      </p:sp>
      <p:sp>
        <p:nvSpPr>
          <p:cNvPr id="2" name="TextBox 1"/>
          <p:cNvSpPr txBox="1"/>
          <p:nvPr/>
        </p:nvSpPr>
        <p:spPr>
          <a:xfrm>
            <a:off x="647134" y="539357"/>
            <a:ext cx="10709440" cy="369332"/>
          </a:xfrm>
          <a:prstGeom prst="rect">
            <a:avLst/>
          </a:prstGeom>
          <a:solidFill>
            <a:schemeClr val="accent1"/>
          </a:solid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1" i="0" u="none" strike="noStrike" kern="1200" cap="none" spc="0" normalizeH="0" baseline="0" noProof="0" dirty="0">
                <a:ln>
                  <a:noFill/>
                </a:ln>
                <a:solidFill>
                  <a:prstClr val="black"/>
                </a:solidFill>
                <a:effectLst/>
                <a:uLnTx/>
                <a:uFillTx/>
                <a:latin typeface="Calibri" panose="020F0502020204030204"/>
                <a:ea typeface="+mn-ea"/>
                <a:cs typeface="+mn-cs"/>
              </a:rPr>
              <a:t>Creating</a:t>
            </a:r>
            <a:r>
              <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rPr>
              <a:t> </a:t>
            </a:r>
          </a:p>
        </p:txBody>
      </p:sp>
      <p:sp>
        <p:nvSpPr>
          <p:cNvPr id="3" name="TextBox 2"/>
          <p:cNvSpPr txBox="1"/>
          <p:nvPr/>
        </p:nvSpPr>
        <p:spPr>
          <a:xfrm>
            <a:off x="647134" y="2449043"/>
            <a:ext cx="10690033" cy="369332"/>
          </a:xfrm>
          <a:prstGeom prst="rect">
            <a:avLst/>
          </a:prstGeom>
          <a:solidFill>
            <a:schemeClr val="accent4"/>
          </a:solid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1" i="0" u="none" strike="noStrike" kern="1200" cap="none" spc="0" normalizeH="0" baseline="0" noProof="0" dirty="0">
                <a:ln>
                  <a:noFill/>
                </a:ln>
                <a:solidFill>
                  <a:prstClr val="black"/>
                </a:solidFill>
                <a:effectLst/>
                <a:uLnTx/>
                <a:uFillTx/>
                <a:latin typeface="Calibri" panose="020F0502020204030204"/>
                <a:ea typeface="+mn-ea"/>
                <a:cs typeface="+mn-cs"/>
              </a:rPr>
              <a:t>Performing</a:t>
            </a:r>
            <a:r>
              <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rPr>
              <a:t> </a:t>
            </a:r>
          </a:p>
        </p:txBody>
      </p:sp>
      <p:sp>
        <p:nvSpPr>
          <p:cNvPr id="4" name="TextBox 3"/>
          <p:cNvSpPr txBox="1"/>
          <p:nvPr/>
        </p:nvSpPr>
        <p:spPr>
          <a:xfrm>
            <a:off x="647134" y="4755682"/>
            <a:ext cx="10631813" cy="369332"/>
          </a:xfrm>
          <a:prstGeom prst="rect">
            <a:avLst/>
          </a:prstGeom>
          <a:solidFill>
            <a:srgbClr val="FF7C80"/>
          </a:solid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1" i="0" u="none" strike="noStrike" kern="1200" cap="none" spc="0" normalizeH="0" baseline="0" noProof="0" dirty="0">
                <a:ln>
                  <a:noFill/>
                </a:ln>
                <a:solidFill>
                  <a:prstClr val="black"/>
                </a:solidFill>
                <a:effectLst/>
                <a:uLnTx/>
                <a:uFillTx/>
                <a:latin typeface="Calibri" panose="020F0502020204030204"/>
                <a:ea typeface="+mn-ea"/>
                <a:cs typeface="+mn-cs"/>
              </a:rPr>
              <a:t>Responding</a:t>
            </a:r>
            <a:r>
              <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rPr>
              <a:t> </a:t>
            </a:r>
          </a:p>
        </p:txBody>
      </p:sp>
    </p:spTree>
    <p:extLst>
      <p:ext uri="{BB962C8B-B14F-4D97-AF65-F5344CB8AC3E}">
        <p14:creationId xmlns:p14="http://schemas.microsoft.com/office/powerpoint/2010/main" val="262391634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4023" y="0"/>
            <a:ext cx="10799989" cy="287383"/>
          </a:xfrm>
          <a:solidFill>
            <a:schemeClr val="accent1">
              <a:lumMod val="40000"/>
              <a:lumOff val="60000"/>
            </a:schemeClr>
          </a:solidFill>
          <a:ln>
            <a:solidFill>
              <a:srgbClr val="0070C0"/>
            </a:solidFill>
          </a:ln>
        </p:spPr>
        <p:txBody>
          <a:bodyPr>
            <a:noAutofit/>
          </a:bodyPr>
          <a:lstStyle/>
          <a:p>
            <a:pPr algn="ctr"/>
            <a:r>
              <a:rPr lang="en-GB" sz="3200" b="1" dirty="0"/>
              <a:t>Assessment In Drama at KS3</a:t>
            </a:r>
          </a:p>
        </p:txBody>
      </p:sp>
      <p:sp>
        <p:nvSpPr>
          <p:cNvPr id="4" name="TextBox 3"/>
          <p:cNvSpPr txBox="1"/>
          <p:nvPr/>
        </p:nvSpPr>
        <p:spPr>
          <a:xfrm>
            <a:off x="624017" y="298207"/>
            <a:ext cx="5157652" cy="1384995"/>
          </a:xfrm>
          <a:prstGeom prst="rect">
            <a:avLst/>
          </a:prstGeom>
          <a:solidFill>
            <a:srgbClr val="CCECFF"/>
          </a:solidFill>
          <a:ln>
            <a:solidFill>
              <a:schemeClr val="accent1">
                <a:lumMod val="75000"/>
              </a:schemeClr>
            </a:solidFill>
          </a:ln>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prstClr val="black"/>
                </a:solidFill>
                <a:effectLst/>
                <a:uLnTx/>
                <a:uFillTx/>
                <a:latin typeface="Calibri" panose="020F0502020204030204"/>
                <a:ea typeface="+mn-ea"/>
                <a:cs typeface="+mn-cs"/>
              </a:rPr>
              <a:t>Progress (E,M,W,U): Exceeding, Meeting, Working Towards, Underperforming. </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Calibri" panose="020F0502020204030204"/>
                <a:ea typeface="+mn-ea"/>
                <a:cs typeface="+mn-cs"/>
              </a:rPr>
              <a:t>Each half term students work towards a significant piece of work (SPOW).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Calibri" panose="020F0502020204030204"/>
                <a:ea typeface="+mn-ea"/>
                <a:cs typeface="+mn-cs"/>
              </a:rPr>
              <a:t>This will often be a group or solo performance depending on the unit of work. Sometimes there will be a combination of SPOWs in addition to the performance. For example: Costume, set design and script work. </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5" name="TextBox 4"/>
          <p:cNvSpPr txBox="1"/>
          <p:nvPr/>
        </p:nvSpPr>
        <p:spPr>
          <a:xfrm>
            <a:off x="5781669" y="309031"/>
            <a:ext cx="5642338" cy="1384995"/>
          </a:xfrm>
          <a:prstGeom prst="rect">
            <a:avLst/>
          </a:prstGeom>
          <a:solidFill>
            <a:srgbClr val="FFCCCC"/>
          </a:solidFill>
          <a:ln>
            <a:solidFill>
              <a:srgbClr val="0070C0"/>
            </a:solidFill>
          </a:ln>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prstClr val="black"/>
                </a:solidFill>
                <a:effectLst/>
                <a:uLnTx/>
                <a:uFillTx/>
                <a:latin typeface="Calibri" panose="020F0502020204030204"/>
                <a:ea typeface="+mn-ea"/>
                <a:cs typeface="+mn-cs"/>
              </a:rPr>
              <a:t>Attainment (E,G,B,A): Excellent, Good, Below, Absent.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Calibri" panose="020F0502020204030204"/>
                <a:ea typeface="+mn-ea"/>
                <a:cs typeface="+mn-cs"/>
              </a:rPr>
              <a:t>At the end of the year each student will complete a Drama written exam. This paper will be made up of both long and shorts answers based on the key terms, methods of creating and evaluation skills they have learnt about over the course.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Calibri" panose="020F0502020204030204"/>
                <a:ea typeface="+mn-ea"/>
                <a:cs typeface="+mn-cs"/>
              </a:rPr>
              <a:t>In the weeks leading up to the exam, students will be given a revision mat with key terms and definitions. R</a:t>
            </a:r>
            <a:r>
              <a:rPr kumimoji="0" lang="en-GB" sz="1200" b="0" i="0" u="none" strike="noStrike" kern="1200" cap="none" spc="0" normalizeH="0" baseline="0" noProof="0" dirty="0" err="1">
                <a:ln>
                  <a:noFill/>
                </a:ln>
                <a:solidFill>
                  <a:prstClr val="black"/>
                </a:solidFill>
                <a:effectLst/>
                <a:uLnTx/>
                <a:uFillTx/>
                <a:latin typeface="Calibri" panose="020F0502020204030204"/>
                <a:ea typeface="+mn-ea"/>
                <a:cs typeface="+mn-cs"/>
              </a:rPr>
              <a:t>evision</a:t>
            </a:r>
            <a:r>
              <a:rPr kumimoji="0" lang="en-GB" sz="1200" b="0" i="0" u="none" strike="noStrike" kern="1200" cap="none" spc="0" normalizeH="0" baseline="0" noProof="0" dirty="0">
                <a:ln>
                  <a:noFill/>
                </a:ln>
                <a:solidFill>
                  <a:prstClr val="black"/>
                </a:solidFill>
                <a:effectLst/>
                <a:uLnTx/>
                <a:uFillTx/>
                <a:latin typeface="Calibri" panose="020F0502020204030204"/>
                <a:ea typeface="+mn-ea"/>
                <a:cs typeface="+mn-cs"/>
              </a:rPr>
              <a:t> techniques are embedded into the lessons to support students with this process. </a:t>
            </a:r>
          </a:p>
        </p:txBody>
      </p:sp>
      <p:sp>
        <p:nvSpPr>
          <p:cNvPr id="9" name="TextBox 8"/>
          <p:cNvSpPr txBox="1"/>
          <p:nvPr/>
        </p:nvSpPr>
        <p:spPr>
          <a:xfrm>
            <a:off x="624015" y="5933759"/>
            <a:ext cx="10799989" cy="646331"/>
          </a:xfrm>
          <a:prstGeom prst="rect">
            <a:avLst/>
          </a:prstGeom>
          <a:solidFill>
            <a:srgbClr val="FFCC99"/>
          </a:solidFill>
          <a:ln>
            <a:solidFill>
              <a:srgbClr val="0070C0"/>
            </a:solidFill>
          </a:ln>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prstClr val="black"/>
                </a:solidFill>
                <a:effectLst/>
                <a:uLnTx/>
                <a:uFillTx/>
                <a:latin typeface="Calibri" panose="020F0502020204030204"/>
                <a:ea typeface="+mn-ea"/>
                <a:cs typeface="+mn-cs"/>
              </a:rPr>
              <a:t>Performance Tick Lists:</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Calibri" panose="020F0502020204030204"/>
                <a:ea typeface="+mn-ea"/>
                <a:cs typeface="+mn-cs"/>
              </a:rPr>
              <a:t> These are used as a simple tool to show the student how they are going to be assessed for that unit.  They cover the key areas that need to be hit to attain the best possible marks for the individual.  </a:t>
            </a:r>
          </a:p>
        </p:txBody>
      </p:sp>
      <p:sp>
        <p:nvSpPr>
          <p:cNvPr id="8" name="TextBox 7"/>
          <p:cNvSpPr txBox="1"/>
          <p:nvPr/>
        </p:nvSpPr>
        <p:spPr>
          <a:xfrm>
            <a:off x="624015" y="1925971"/>
            <a:ext cx="10799989" cy="2123658"/>
          </a:xfrm>
          <a:prstGeom prst="rect">
            <a:avLst/>
          </a:prstGeom>
          <a:solidFill>
            <a:srgbClr val="FFFFCC"/>
          </a:solidFill>
          <a:ln>
            <a:solidFill>
              <a:srgbClr val="002060"/>
            </a:solidFill>
          </a:ln>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prstClr val="black"/>
                </a:solidFill>
                <a:effectLst/>
                <a:uLnTx/>
                <a:uFillTx/>
                <a:latin typeface="Calibri" panose="020F0502020204030204"/>
                <a:ea typeface="+mn-ea"/>
                <a:cs typeface="+mn-cs"/>
              </a:rPr>
              <a:t>Feedback Policy:</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Calibri" panose="020F0502020204030204"/>
                <a:ea typeface="+mn-ea"/>
                <a:cs typeface="+mn-cs"/>
              </a:rPr>
              <a:t>1. Observations of group and individual work are conducted in each practical element of the lesson. Relevant verbal feedback is given accordingly.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Calibri" panose="020F0502020204030204"/>
                <a:ea typeface="+mn-ea"/>
                <a:cs typeface="+mn-cs"/>
              </a:rPr>
              <a:t>2. Students undertake a variety of practical assessments in KS3 over the course of the year. Teachers make observations and judgments during the process and a final learning ladder mark is recorded in each student’s Drama booklet in terms of the level of progress (E, M, W, and U).</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Calibri" panose="020F0502020204030204"/>
                <a:ea typeface="+mn-ea"/>
                <a:cs typeface="+mn-cs"/>
              </a:rPr>
              <a:t>3. A feedback session follows each assessment; they will receive their E, M, W, U. Teacher, self and peer assessments are used at this point to help students identify individual ‘</a:t>
            </a:r>
            <a:r>
              <a:rPr lang="en-GB" sz="1200" dirty="0">
                <a:solidFill>
                  <a:prstClr val="black"/>
                </a:solidFill>
                <a:latin typeface="Calibri" panose="020F0502020204030204"/>
              </a:rPr>
              <a:t>Success</a:t>
            </a:r>
            <a:r>
              <a:rPr kumimoji="0" lang="en-GB" sz="1200" b="0" i="0" u="none" strike="noStrike" kern="1200" cap="none" spc="0" normalizeH="0" baseline="0" noProof="0" dirty="0">
                <a:ln>
                  <a:noFill/>
                </a:ln>
                <a:solidFill>
                  <a:prstClr val="black"/>
                </a:solidFill>
                <a:effectLst/>
                <a:uLnTx/>
                <a:uFillTx/>
                <a:latin typeface="Calibri" panose="020F0502020204030204"/>
                <a:ea typeface="+mn-ea"/>
                <a:cs typeface="+mn-cs"/>
              </a:rPr>
              <a:t>’ and ‘</a:t>
            </a:r>
            <a:r>
              <a:rPr lang="en-GB" sz="1200" dirty="0">
                <a:solidFill>
                  <a:prstClr val="black"/>
                </a:solidFill>
                <a:latin typeface="Calibri" panose="020F0502020204030204"/>
              </a:rPr>
              <a:t>Challenge</a:t>
            </a:r>
            <a:r>
              <a:rPr kumimoji="0" lang="en-GB" sz="1200" b="0" i="0" u="none" strike="noStrike" kern="1200" cap="none" spc="0" normalizeH="0" baseline="0" noProof="0" dirty="0">
                <a:ln>
                  <a:noFill/>
                </a:ln>
                <a:solidFill>
                  <a:prstClr val="black"/>
                </a:solidFill>
                <a:effectLst/>
                <a:uLnTx/>
                <a:uFillTx/>
                <a:latin typeface="Calibri" panose="020F0502020204030204"/>
                <a:ea typeface="+mn-ea"/>
                <a:cs typeface="+mn-cs"/>
              </a:rPr>
              <a:t>’.  There is both written and verbal feedback given throughout.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Calibri" panose="020F0502020204030204"/>
                <a:ea typeface="+mn-ea"/>
                <a:cs typeface="+mn-cs"/>
              </a:rPr>
              <a:t>4. Written teacher feedback will be in purple pen, students will write in blue or black unless that are responding to corrections or feedback with which it should then be done in green pen. (Students are given time within lessons to do this)</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Calibri" panose="020F0502020204030204"/>
                <a:ea typeface="+mn-ea"/>
                <a:cs typeface="+mn-cs"/>
              </a:rPr>
              <a:t>5. At some stage in the year students will take a Drama written exam. This will test the understanding of key Drama terminology and the skill of analysing their own and others’ performance. Students will be given a final level of progress for the year. This will be based on both the written exam mark and an average of the practical performances marks completed over the 3 terms.  Calculation of marks may need amending due to student absence.   </a:t>
            </a:r>
          </a:p>
        </p:txBody>
      </p:sp>
      <p:sp>
        <p:nvSpPr>
          <p:cNvPr id="10" name="TextBox 9"/>
          <p:cNvSpPr txBox="1"/>
          <p:nvPr/>
        </p:nvSpPr>
        <p:spPr>
          <a:xfrm>
            <a:off x="624015" y="4279422"/>
            <a:ext cx="10799989" cy="1384995"/>
          </a:xfrm>
          <a:prstGeom prst="rect">
            <a:avLst/>
          </a:prstGeom>
          <a:solidFill>
            <a:srgbClr val="CCFF99"/>
          </a:solidFill>
          <a:ln>
            <a:solidFill>
              <a:srgbClr val="0070C0"/>
            </a:solidFill>
          </a:ln>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prstClr val="black"/>
                </a:solidFill>
                <a:effectLst/>
                <a:uLnTx/>
                <a:uFillTx/>
                <a:latin typeface="Calibri" panose="020F0502020204030204"/>
                <a:ea typeface="+mn-ea"/>
                <a:cs typeface="+mn-cs"/>
              </a:rPr>
              <a:t>Homework:</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Calibri" panose="020F0502020204030204"/>
                <a:ea typeface="+mn-ea"/>
                <a:cs typeface="+mn-cs"/>
              </a:rPr>
              <a:t>Frequency: homework tasks will be rarely set and these will be as and when appropriate related to the learning objectives of each lesson.</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Calibri" panose="020F0502020204030204"/>
                <a:ea typeface="+mn-ea"/>
                <a:cs typeface="+mn-cs"/>
              </a:rPr>
              <a:t>Types of tasks:	Consolidation of learning by applying knowledge and using skills to answer set tasks e.g. evaluation of practical activities and assessments. Evaluations of practical tasks e.g. evaluate a rehearsal or a final performance. Learning the spelling and key subject terminology e.g. body language, facial expressions. Research in preparation for future tasks e.g. finding appropriate props, research images for character/theme development. Practise and develop skills e.g. studying and working from the Drama Performance tick lists. Preparation and organisation of costume or props for practical tasks. Learning and rehearsals of Drama skills and assessments. Improvement and use of KS3 Drama books. </a:t>
            </a:r>
          </a:p>
        </p:txBody>
      </p:sp>
    </p:spTree>
    <p:extLst>
      <p:ext uri="{BB962C8B-B14F-4D97-AF65-F5344CB8AC3E}">
        <p14:creationId xmlns:p14="http://schemas.microsoft.com/office/powerpoint/2010/main" val="271802357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Object 4">
            <a:extLst>
              <a:ext uri="{FF2B5EF4-FFF2-40B4-BE49-F238E27FC236}">
                <a16:creationId xmlns:a16="http://schemas.microsoft.com/office/drawing/2014/main" id="{1E01EB39-378B-438B-81E6-DB8EC5B8A8E5}"/>
              </a:ext>
            </a:extLst>
          </p:cNvPr>
          <p:cNvGraphicFramePr>
            <a:graphicFrameLocks noChangeAspect="1"/>
          </p:cNvGraphicFramePr>
          <p:nvPr/>
        </p:nvGraphicFramePr>
        <p:xfrm>
          <a:off x="311426" y="887896"/>
          <a:ext cx="11569148" cy="5970104"/>
        </p:xfrm>
        <a:graphic>
          <a:graphicData uri="http://schemas.openxmlformats.org/presentationml/2006/ole">
            <mc:AlternateContent xmlns:mc="http://schemas.openxmlformats.org/markup-compatibility/2006">
              <mc:Choice xmlns:v="urn:schemas-microsoft-com:vml" Requires="v">
                <p:oleObj name="Document" r:id="rId2" imgW="9793194" imgH="6099697" progId="Word.Document.12">
                  <p:embed/>
                </p:oleObj>
              </mc:Choice>
              <mc:Fallback>
                <p:oleObj name="Document" r:id="rId2" imgW="9793194" imgH="6099697" progId="Word.Document.12">
                  <p:embed/>
                  <p:pic>
                    <p:nvPicPr>
                      <p:cNvPr id="5" name="Object 4">
                        <a:extLst>
                          <a:ext uri="{FF2B5EF4-FFF2-40B4-BE49-F238E27FC236}">
                            <a16:creationId xmlns:a16="http://schemas.microsoft.com/office/drawing/2014/main" id="{1E01EB39-378B-438B-81E6-DB8EC5B8A8E5}"/>
                          </a:ext>
                        </a:extLst>
                      </p:cNvPr>
                      <p:cNvPicPr/>
                      <p:nvPr/>
                    </p:nvPicPr>
                    <p:blipFill>
                      <a:blip r:embed="rId3"/>
                      <a:stretch>
                        <a:fillRect/>
                      </a:stretch>
                    </p:blipFill>
                    <p:spPr>
                      <a:xfrm>
                        <a:off x="311426" y="887896"/>
                        <a:ext cx="11569148" cy="5970104"/>
                      </a:xfrm>
                      <a:prstGeom prst="rect">
                        <a:avLst/>
                      </a:prstGeom>
                      <a:solidFill>
                        <a:schemeClr val="bg1"/>
                      </a:solidFill>
                      <a:ln>
                        <a:solidFill>
                          <a:schemeClr val="tx1"/>
                        </a:solidFill>
                      </a:ln>
                    </p:spPr>
                  </p:pic>
                </p:oleObj>
              </mc:Fallback>
            </mc:AlternateContent>
          </a:graphicData>
        </a:graphic>
      </p:graphicFrame>
      <p:sp>
        <p:nvSpPr>
          <p:cNvPr id="6" name="TextBox 5">
            <a:extLst>
              <a:ext uri="{FF2B5EF4-FFF2-40B4-BE49-F238E27FC236}">
                <a16:creationId xmlns:a16="http://schemas.microsoft.com/office/drawing/2014/main" id="{8A033094-E55F-4983-9FDA-2C164E89C060}"/>
              </a:ext>
            </a:extLst>
          </p:cNvPr>
          <p:cNvSpPr txBox="1"/>
          <p:nvPr/>
        </p:nvSpPr>
        <p:spPr>
          <a:xfrm>
            <a:off x="2564296" y="200512"/>
            <a:ext cx="7063408" cy="369332"/>
          </a:xfrm>
          <a:prstGeom prst="rect">
            <a:avLst/>
          </a:prstGeom>
          <a:noFill/>
        </p:spPr>
        <p:txBody>
          <a:bodyPr wrap="square" rtlCol="0">
            <a:spAutoFit/>
          </a:bodyPr>
          <a:lstStyle/>
          <a:p>
            <a:pPr algn="ctr"/>
            <a:r>
              <a:rPr lang="en-GB" b="1" u="sng" dirty="0"/>
              <a:t>How your child will be assessed at KS3</a:t>
            </a:r>
          </a:p>
        </p:txBody>
      </p:sp>
    </p:spTree>
    <p:extLst>
      <p:ext uri="{BB962C8B-B14F-4D97-AF65-F5344CB8AC3E}">
        <p14:creationId xmlns:p14="http://schemas.microsoft.com/office/powerpoint/2010/main" val="239372958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613113" y="163826"/>
            <a:ext cx="3301787" cy="1077218"/>
          </a:xfrm>
          <a:prstGeom prst="rect">
            <a:avLst/>
          </a:prstGeom>
          <a:solidFill>
            <a:schemeClr val="accent1">
              <a:lumMod val="40000"/>
              <a:lumOff val="60000"/>
            </a:schemeClr>
          </a:solidFill>
          <a:ln>
            <a:solidFill>
              <a:schemeClr val="tx1"/>
            </a:solidFill>
          </a:ln>
        </p:spPr>
        <p:txBody>
          <a:bodyPr wrap="square" rtlCol="0">
            <a:spAutoFit/>
          </a:bodyPr>
          <a:lstStyle/>
          <a:p>
            <a:r>
              <a:rPr lang="en-GB" sz="1600" b="1" dirty="0"/>
              <a:t>Autumn 1</a:t>
            </a:r>
          </a:p>
          <a:p>
            <a:endParaRPr lang="en-GB" sz="1600" b="1" dirty="0"/>
          </a:p>
          <a:p>
            <a:r>
              <a:rPr lang="en-GB" sz="1600" b="1" dirty="0"/>
              <a:t>Practitioner-Stanislavski  and Script Work- ‘Noughts and Crosses’</a:t>
            </a:r>
          </a:p>
        </p:txBody>
      </p:sp>
      <p:sp>
        <p:nvSpPr>
          <p:cNvPr id="5" name="TextBox 4"/>
          <p:cNvSpPr txBox="1"/>
          <p:nvPr/>
        </p:nvSpPr>
        <p:spPr>
          <a:xfrm>
            <a:off x="5250873" y="163826"/>
            <a:ext cx="3865418" cy="2339102"/>
          </a:xfrm>
          <a:prstGeom prst="rect">
            <a:avLst/>
          </a:prstGeom>
          <a:solidFill>
            <a:schemeClr val="tx2">
              <a:lumMod val="40000"/>
              <a:lumOff val="60000"/>
            </a:schemeClr>
          </a:solidFill>
          <a:ln>
            <a:solidFill>
              <a:schemeClr val="tx1"/>
            </a:solidFill>
          </a:ln>
        </p:spPr>
        <p:txBody>
          <a:bodyPr wrap="square" rtlCol="0">
            <a:spAutoFit/>
          </a:bodyPr>
          <a:lstStyle/>
          <a:p>
            <a:r>
              <a:rPr lang="en-GB" b="1" dirty="0"/>
              <a:t>Summary:</a:t>
            </a:r>
          </a:p>
          <a:p>
            <a:r>
              <a:rPr lang="en-GB" sz="1600" dirty="0"/>
              <a:t>Students study the history of Practitioner of Realism, Constantin Stanislavski. They explore elements of Method Acting and seek to apply the rehearsal methods while exploring a script. They develop acting skills and feedback skills throughout and understand the themes and sensitive issues of the play.  </a:t>
            </a:r>
          </a:p>
        </p:txBody>
      </p:sp>
      <p:sp>
        <p:nvSpPr>
          <p:cNvPr id="7" name="TextBox 6"/>
          <p:cNvSpPr txBox="1"/>
          <p:nvPr/>
        </p:nvSpPr>
        <p:spPr>
          <a:xfrm>
            <a:off x="9452264" y="148348"/>
            <a:ext cx="2493818" cy="3385542"/>
          </a:xfrm>
          <a:prstGeom prst="rect">
            <a:avLst/>
          </a:prstGeom>
          <a:solidFill>
            <a:schemeClr val="accent6">
              <a:lumMod val="40000"/>
              <a:lumOff val="60000"/>
            </a:schemeClr>
          </a:solidFill>
          <a:ln>
            <a:solidFill>
              <a:schemeClr val="tx1"/>
            </a:solidFill>
          </a:ln>
        </p:spPr>
        <p:txBody>
          <a:bodyPr wrap="square" rtlCol="0">
            <a:spAutoFit/>
          </a:bodyPr>
          <a:lstStyle/>
          <a:p>
            <a:r>
              <a:rPr lang="en-GB" sz="1600" b="1" dirty="0"/>
              <a:t>Key Words:</a:t>
            </a:r>
          </a:p>
          <a:p>
            <a:r>
              <a:rPr lang="en-GB" sz="1100"/>
              <a:t>Stanislavski</a:t>
            </a:r>
            <a:endParaRPr lang="en-GB" sz="1100" dirty="0"/>
          </a:p>
          <a:p>
            <a:r>
              <a:rPr lang="en-GB" sz="1100" dirty="0"/>
              <a:t>Script</a:t>
            </a:r>
          </a:p>
          <a:p>
            <a:r>
              <a:rPr lang="en-GB" sz="1100" dirty="0"/>
              <a:t>Line learning</a:t>
            </a:r>
          </a:p>
          <a:p>
            <a:r>
              <a:rPr lang="en-GB" sz="1100" dirty="0"/>
              <a:t>Magic If</a:t>
            </a:r>
          </a:p>
          <a:p>
            <a:r>
              <a:rPr lang="en-GB" sz="1100" dirty="0"/>
              <a:t>Circle of attention</a:t>
            </a:r>
          </a:p>
          <a:p>
            <a:r>
              <a:rPr lang="en-GB" sz="1100" dirty="0"/>
              <a:t>Emotion memory</a:t>
            </a:r>
          </a:p>
          <a:p>
            <a:r>
              <a:rPr lang="en-GB" sz="1100" dirty="0"/>
              <a:t>Themes</a:t>
            </a:r>
          </a:p>
          <a:p>
            <a:r>
              <a:rPr lang="en-GB" sz="1100" dirty="0"/>
              <a:t>Characterisation</a:t>
            </a:r>
          </a:p>
          <a:p>
            <a:r>
              <a:rPr lang="en-GB" sz="1100" dirty="0"/>
              <a:t>Naturalism</a:t>
            </a:r>
          </a:p>
          <a:p>
            <a:r>
              <a:rPr lang="en-GB" sz="1100" dirty="0"/>
              <a:t>Gesture</a:t>
            </a:r>
          </a:p>
          <a:p>
            <a:r>
              <a:rPr lang="en-GB" sz="1100" dirty="0"/>
              <a:t>Facial expression</a:t>
            </a:r>
          </a:p>
          <a:p>
            <a:r>
              <a:rPr lang="en-GB" sz="1100" dirty="0"/>
              <a:t>Gait</a:t>
            </a:r>
          </a:p>
          <a:p>
            <a:r>
              <a:rPr lang="en-GB" sz="1100" dirty="0"/>
              <a:t>Volume</a:t>
            </a:r>
          </a:p>
          <a:p>
            <a:r>
              <a:rPr lang="en-GB" sz="1100" dirty="0"/>
              <a:t>Emphasis</a:t>
            </a:r>
          </a:p>
          <a:p>
            <a:r>
              <a:rPr lang="en-GB" sz="1100" dirty="0"/>
              <a:t>Tone</a:t>
            </a:r>
          </a:p>
          <a:p>
            <a:r>
              <a:rPr lang="en-GB" sz="1100" dirty="0"/>
              <a:t>Noughts and Crosses</a:t>
            </a:r>
          </a:p>
          <a:p>
            <a:r>
              <a:rPr lang="en-GB" sz="1100" dirty="0"/>
              <a:t>Dystopian</a:t>
            </a:r>
          </a:p>
          <a:p>
            <a:r>
              <a:rPr lang="en-GB" sz="1100" dirty="0"/>
              <a:t>Segregation</a:t>
            </a:r>
          </a:p>
        </p:txBody>
      </p:sp>
      <p:sp>
        <p:nvSpPr>
          <p:cNvPr id="8" name="TextBox 7"/>
          <p:cNvSpPr txBox="1"/>
          <p:nvPr/>
        </p:nvSpPr>
        <p:spPr>
          <a:xfrm>
            <a:off x="162791" y="1441009"/>
            <a:ext cx="4752109" cy="1846659"/>
          </a:xfrm>
          <a:prstGeom prst="rect">
            <a:avLst/>
          </a:prstGeom>
          <a:solidFill>
            <a:schemeClr val="bg1">
              <a:lumMod val="85000"/>
            </a:schemeClr>
          </a:solidFill>
          <a:ln>
            <a:solidFill>
              <a:schemeClr val="tx1"/>
            </a:solidFill>
          </a:ln>
        </p:spPr>
        <p:txBody>
          <a:bodyPr wrap="square" rtlCol="0">
            <a:spAutoFit/>
          </a:bodyPr>
          <a:lstStyle/>
          <a:p>
            <a:r>
              <a:rPr lang="en-GB" b="1" dirty="0"/>
              <a:t>Core Knowledge: </a:t>
            </a:r>
          </a:p>
          <a:p>
            <a:r>
              <a:rPr lang="en-GB" sz="1200" dirty="0"/>
              <a:t>A - Stanislavski and introduction to theories and style.</a:t>
            </a:r>
          </a:p>
          <a:p>
            <a:r>
              <a:rPr lang="en-GB" sz="1200" dirty="0"/>
              <a:t>B- Exploration of circle of attention. Pupils understand the need to stay in character. Emotion memory, Magic If. </a:t>
            </a:r>
          </a:p>
          <a:p>
            <a:r>
              <a:rPr lang="en-GB" sz="1200" dirty="0"/>
              <a:t>C – Exploration of themes, storyline and characters of ‘Noughts and Crosses’</a:t>
            </a:r>
          </a:p>
          <a:p>
            <a:r>
              <a:rPr lang="en-GB" sz="1200" dirty="0"/>
              <a:t>D-Using techniques to create a realistic performance-Line learning.  </a:t>
            </a:r>
          </a:p>
          <a:p>
            <a:r>
              <a:rPr lang="en-GB" sz="1200" dirty="0"/>
              <a:t>E- Physical skills: gesture, facial expressions, gait</a:t>
            </a:r>
          </a:p>
          <a:p>
            <a:r>
              <a:rPr lang="en-GB" sz="1200" dirty="0"/>
              <a:t>   - Vocal skills: volume, emphasis, tone</a:t>
            </a:r>
            <a:endParaRPr lang="en-GB" dirty="0"/>
          </a:p>
        </p:txBody>
      </p:sp>
      <p:sp>
        <p:nvSpPr>
          <p:cNvPr id="9" name="TextBox 8"/>
          <p:cNvSpPr txBox="1"/>
          <p:nvPr/>
        </p:nvSpPr>
        <p:spPr>
          <a:xfrm>
            <a:off x="176644" y="4685681"/>
            <a:ext cx="3771900" cy="1846659"/>
          </a:xfrm>
          <a:prstGeom prst="rect">
            <a:avLst/>
          </a:prstGeom>
          <a:solidFill>
            <a:schemeClr val="accent1">
              <a:lumMod val="40000"/>
              <a:lumOff val="60000"/>
            </a:schemeClr>
          </a:solidFill>
          <a:ln>
            <a:solidFill>
              <a:schemeClr val="accent1"/>
            </a:solidFill>
          </a:ln>
        </p:spPr>
        <p:txBody>
          <a:bodyPr wrap="square" rtlCol="0">
            <a:spAutoFit/>
          </a:bodyPr>
          <a:lstStyle/>
          <a:p>
            <a:r>
              <a:rPr lang="en-GB" b="1" dirty="0"/>
              <a:t>Creating: </a:t>
            </a:r>
          </a:p>
          <a:p>
            <a:r>
              <a:rPr lang="en-GB" sz="1600" dirty="0"/>
              <a:t>Contemporary script is explored practically, characters and themes.</a:t>
            </a:r>
          </a:p>
          <a:p>
            <a:r>
              <a:rPr lang="en-GB" sz="1600" dirty="0"/>
              <a:t>Line learning techniques embedded</a:t>
            </a:r>
          </a:p>
          <a:p>
            <a:r>
              <a:rPr lang="en-GB" sz="1600" dirty="0"/>
              <a:t>History behind realism and method acting techniques introduced and experimented with.</a:t>
            </a:r>
          </a:p>
        </p:txBody>
      </p:sp>
      <p:sp>
        <p:nvSpPr>
          <p:cNvPr id="10" name="TextBox 9"/>
          <p:cNvSpPr txBox="1"/>
          <p:nvPr/>
        </p:nvSpPr>
        <p:spPr>
          <a:xfrm>
            <a:off x="4244685" y="4829032"/>
            <a:ext cx="3879273" cy="1600438"/>
          </a:xfrm>
          <a:prstGeom prst="rect">
            <a:avLst/>
          </a:prstGeom>
          <a:solidFill>
            <a:schemeClr val="accent4">
              <a:lumMod val="20000"/>
              <a:lumOff val="80000"/>
            </a:schemeClr>
          </a:solidFill>
          <a:ln>
            <a:solidFill>
              <a:schemeClr val="accent4">
                <a:lumMod val="60000"/>
                <a:lumOff val="40000"/>
              </a:schemeClr>
            </a:solidFill>
          </a:ln>
        </p:spPr>
        <p:txBody>
          <a:bodyPr wrap="square" rtlCol="0">
            <a:spAutoFit/>
          </a:bodyPr>
          <a:lstStyle/>
          <a:p>
            <a:r>
              <a:rPr lang="en-GB" b="1" dirty="0"/>
              <a:t>Performing:</a:t>
            </a:r>
          </a:p>
          <a:p>
            <a:r>
              <a:rPr lang="en-GB" sz="1600" dirty="0"/>
              <a:t>Group or solo performance of studied script. </a:t>
            </a:r>
          </a:p>
          <a:p>
            <a:r>
              <a:rPr lang="en-GB" sz="1600" dirty="0"/>
              <a:t>Stanislavski methods learnt applied to the scene. Characters and themes communicated through the interpretation of the piece.</a:t>
            </a:r>
          </a:p>
        </p:txBody>
      </p:sp>
      <p:sp>
        <p:nvSpPr>
          <p:cNvPr id="11" name="TextBox 10"/>
          <p:cNvSpPr txBox="1"/>
          <p:nvPr/>
        </p:nvSpPr>
        <p:spPr>
          <a:xfrm>
            <a:off x="8420099" y="4829032"/>
            <a:ext cx="3619500" cy="1600438"/>
          </a:xfrm>
          <a:prstGeom prst="rect">
            <a:avLst/>
          </a:prstGeom>
          <a:solidFill>
            <a:srgbClr val="FF9999"/>
          </a:solidFill>
          <a:ln>
            <a:solidFill>
              <a:schemeClr val="tx1"/>
            </a:solidFill>
          </a:ln>
        </p:spPr>
        <p:txBody>
          <a:bodyPr wrap="square" rtlCol="0">
            <a:spAutoFit/>
          </a:bodyPr>
          <a:lstStyle/>
          <a:p>
            <a:r>
              <a:rPr lang="en-GB" sz="1600" b="1" dirty="0"/>
              <a:t>Responding</a:t>
            </a:r>
            <a:r>
              <a:rPr lang="en-GB" b="1" dirty="0"/>
              <a:t>: </a:t>
            </a:r>
          </a:p>
          <a:p>
            <a:r>
              <a:rPr lang="en-GB" sz="1600" dirty="0"/>
              <a:t>Peer and Solo evaluation of the group performances. Using the Learning Ladder to develop specific feedback. Students learn to use Drama Terms and key moments to support their reflections.</a:t>
            </a:r>
          </a:p>
        </p:txBody>
      </p:sp>
      <p:sp>
        <p:nvSpPr>
          <p:cNvPr id="12" name="TextBox 11"/>
          <p:cNvSpPr txBox="1"/>
          <p:nvPr/>
        </p:nvSpPr>
        <p:spPr>
          <a:xfrm>
            <a:off x="9358746" y="3670018"/>
            <a:ext cx="2587336" cy="1015663"/>
          </a:xfrm>
          <a:prstGeom prst="rect">
            <a:avLst/>
          </a:prstGeom>
          <a:solidFill>
            <a:schemeClr val="accent5">
              <a:lumMod val="60000"/>
              <a:lumOff val="40000"/>
            </a:schemeClr>
          </a:solidFill>
          <a:ln>
            <a:solidFill>
              <a:schemeClr val="tx1">
                <a:lumMod val="75000"/>
                <a:lumOff val="25000"/>
              </a:schemeClr>
            </a:solidFill>
          </a:ln>
        </p:spPr>
        <p:txBody>
          <a:bodyPr wrap="square" rtlCol="0">
            <a:spAutoFit/>
          </a:bodyPr>
          <a:lstStyle/>
          <a:p>
            <a:r>
              <a:rPr lang="en-GB" sz="1600" b="1" dirty="0"/>
              <a:t>Assessment: </a:t>
            </a:r>
          </a:p>
          <a:p>
            <a:r>
              <a:rPr lang="en-GB" sz="1400" dirty="0"/>
              <a:t>Group or solo performance of script using the rehearsal methods of studied practitioner.</a:t>
            </a:r>
          </a:p>
        </p:txBody>
      </p:sp>
      <p:sp>
        <p:nvSpPr>
          <p:cNvPr id="14" name="TextBox 13"/>
          <p:cNvSpPr txBox="1"/>
          <p:nvPr/>
        </p:nvSpPr>
        <p:spPr>
          <a:xfrm>
            <a:off x="176644" y="3426112"/>
            <a:ext cx="4752109" cy="1169551"/>
          </a:xfrm>
          <a:prstGeom prst="rect">
            <a:avLst/>
          </a:prstGeom>
          <a:solidFill>
            <a:schemeClr val="accent6">
              <a:lumMod val="40000"/>
              <a:lumOff val="60000"/>
            </a:schemeClr>
          </a:solidFill>
          <a:ln>
            <a:solidFill>
              <a:schemeClr val="tx1"/>
            </a:solidFill>
          </a:ln>
        </p:spPr>
        <p:txBody>
          <a:bodyPr wrap="square" rtlCol="0">
            <a:spAutoFit/>
          </a:bodyPr>
          <a:lstStyle/>
          <a:p>
            <a:r>
              <a:rPr lang="en-GB" sz="1400" b="1" dirty="0"/>
              <a:t>How it fits in: </a:t>
            </a:r>
          </a:p>
          <a:p>
            <a:r>
              <a:rPr lang="en-GB" sz="1400" dirty="0"/>
              <a:t>Practitioners such as Stanislavski and Brecht need to be explored in preparation for GCSE Drama and A level. Script work is also essential core skills within Drama and supports skills in English.</a:t>
            </a:r>
          </a:p>
        </p:txBody>
      </p:sp>
      <p:pic>
        <p:nvPicPr>
          <p:cNvPr id="2" name="Picture 1"/>
          <p:cNvPicPr>
            <a:picLocks noChangeAspect="1"/>
          </p:cNvPicPr>
          <p:nvPr/>
        </p:nvPicPr>
        <p:blipFill>
          <a:blip r:embed="rId2"/>
          <a:stretch>
            <a:fillRect/>
          </a:stretch>
        </p:blipFill>
        <p:spPr>
          <a:xfrm>
            <a:off x="176644" y="163826"/>
            <a:ext cx="1238250" cy="1200150"/>
          </a:xfrm>
          <a:prstGeom prst="rect">
            <a:avLst/>
          </a:prstGeom>
        </p:spPr>
      </p:pic>
      <p:sp>
        <p:nvSpPr>
          <p:cNvPr id="13" name="TextBox 12"/>
          <p:cNvSpPr txBox="1"/>
          <p:nvPr/>
        </p:nvSpPr>
        <p:spPr>
          <a:xfrm>
            <a:off x="5113118" y="2813095"/>
            <a:ext cx="4140927" cy="1692771"/>
          </a:xfrm>
          <a:prstGeom prst="rect">
            <a:avLst/>
          </a:prstGeom>
          <a:solidFill>
            <a:schemeClr val="accent4">
              <a:lumMod val="40000"/>
              <a:lumOff val="60000"/>
            </a:schemeClr>
          </a:solidFill>
          <a:ln>
            <a:solidFill>
              <a:schemeClr val="tx2"/>
            </a:solidFill>
          </a:ln>
        </p:spPr>
        <p:txBody>
          <a:bodyPr wrap="square" rtlCol="0">
            <a:spAutoFit/>
          </a:bodyPr>
          <a:lstStyle/>
          <a:p>
            <a:r>
              <a:rPr lang="en-GB" sz="1600" b="1" dirty="0"/>
              <a:t>How can I support my child in Drama, as a parent/carer? : </a:t>
            </a:r>
          </a:p>
          <a:p>
            <a:r>
              <a:rPr lang="en-GB" sz="1200" dirty="0"/>
              <a:t>Practice saying the name Constantin Stanislavski. Encourage students to think about memories they could use to make their performances more believable.  Read through scripts and practice lines at home. Talk about their favourite film actors and discuss why? Discuss some of the themes of segregation and discrimination.  </a:t>
            </a:r>
          </a:p>
        </p:txBody>
      </p:sp>
    </p:spTree>
    <p:extLst>
      <p:ext uri="{BB962C8B-B14F-4D97-AF65-F5344CB8AC3E}">
        <p14:creationId xmlns:p14="http://schemas.microsoft.com/office/powerpoint/2010/main" val="425592245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750867" y="375149"/>
            <a:ext cx="2010939" cy="923330"/>
          </a:xfrm>
          <a:prstGeom prst="rect">
            <a:avLst/>
          </a:prstGeom>
          <a:solidFill>
            <a:schemeClr val="accent1">
              <a:lumMod val="40000"/>
              <a:lumOff val="60000"/>
            </a:schemeClr>
          </a:solidFill>
          <a:ln>
            <a:solidFill>
              <a:schemeClr val="tx1"/>
            </a:solidFill>
          </a:ln>
        </p:spPr>
        <p:txBody>
          <a:bodyPr wrap="square" rtlCol="0">
            <a:spAutoFit/>
          </a:bodyPr>
          <a:lstStyle/>
          <a:p>
            <a:r>
              <a:rPr lang="en-GB" b="1" dirty="0"/>
              <a:t>Autumn 2</a:t>
            </a:r>
          </a:p>
          <a:p>
            <a:endParaRPr lang="en-GB" b="1" dirty="0"/>
          </a:p>
          <a:p>
            <a:r>
              <a:rPr lang="en-GB" b="1" dirty="0"/>
              <a:t>Improvisation</a:t>
            </a:r>
          </a:p>
        </p:txBody>
      </p:sp>
      <p:sp>
        <p:nvSpPr>
          <p:cNvPr id="5" name="TextBox 4"/>
          <p:cNvSpPr txBox="1"/>
          <p:nvPr/>
        </p:nvSpPr>
        <p:spPr>
          <a:xfrm>
            <a:off x="5068167" y="167921"/>
            <a:ext cx="3865418" cy="2585323"/>
          </a:xfrm>
          <a:prstGeom prst="rect">
            <a:avLst/>
          </a:prstGeom>
          <a:solidFill>
            <a:schemeClr val="tx2">
              <a:lumMod val="40000"/>
              <a:lumOff val="60000"/>
            </a:schemeClr>
          </a:solidFill>
          <a:ln>
            <a:solidFill>
              <a:schemeClr val="tx1"/>
            </a:solidFill>
          </a:ln>
        </p:spPr>
        <p:txBody>
          <a:bodyPr wrap="square" rtlCol="0">
            <a:spAutoFit/>
          </a:bodyPr>
          <a:lstStyle/>
          <a:p>
            <a:r>
              <a:rPr lang="en-GB" b="1" dirty="0"/>
              <a:t>Summary:</a:t>
            </a:r>
          </a:p>
          <a:p>
            <a:r>
              <a:rPr lang="en-GB" sz="1600" dirty="0"/>
              <a:t>Students learn the foundational rules for improvisation. Blocking, Accepting and Building. </a:t>
            </a:r>
          </a:p>
          <a:p>
            <a:r>
              <a:rPr lang="en-GB" sz="1600" dirty="0"/>
              <a:t>They also explore effective methods of shaping scenes through; character, objectives, status and props. </a:t>
            </a:r>
          </a:p>
          <a:p>
            <a:r>
              <a:rPr lang="en-GB" sz="1600" dirty="0"/>
              <a:t>They understand about how to bring shape and comedy to a scene and bring it to a powerful or comical finish.</a:t>
            </a:r>
          </a:p>
        </p:txBody>
      </p:sp>
      <p:sp>
        <p:nvSpPr>
          <p:cNvPr id="7" name="TextBox 6"/>
          <p:cNvSpPr txBox="1"/>
          <p:nvPr/>
        </p:nvSpPr>
        <p:spPr>
          <a:xfrm>
            <a:off x="9452264" y="148348"/>
            <a:ext cx="2493818" cy="3139321"/>
          </a:xfrm>
          <a:prstGeom prst="rect">
            <a:avLst/>
          </a:prstGeom>
          <a:solidFill>
            <a:schemeClr val="accent6">
              <a:lumMod val="40000"/>
              <a:lumOff val="60000"/>
            </a:schemeClr>
          </a:solidFill>
          <a:ln>
            <a:solidFill>
              <a:schemeClr val="tx1"/>
            </a:solidFill>
          </a:ln>
        </p:spPr>
        <p:txBody>
          <a:bodyPr wrap="square" rtlCol="0">
            <a:spAutoFit/>
          </a:bodyPr>
          <a:lstStyle/>
          <a:p>
            <a:r>
              <a:rPr lang="en-GB" b="1" dirty="0"/>
              <a:t>Key Words:</a:t>
            </a:r>
          </a:p>
          <a:p>
            <a:r>
              <a:rPr lang="en-GB" sz="1200" dirty="0"/>
              <a:t>Improvisation </a:t>
            </a:r>
          </a:p>
          <a:p>
            <a:r>
              <a:rPr lang="en-GB" sz="1200" dirty="0"/>
              <a:t>Accepting </a:t>
            </a:r>
          </a:p>
          <a:p>
            <a:r>
              <a:rPr lang="en-GB" sz="1200" dirty="0"/>
              <a:t>Blocking</a:t>
            </a:r>
          </a:p>
          <a:p>
            <a:r>
              <a:rPr lang="en-GB" sz="1200" dirty="0"/>
              <a:t>Rehearsed improvisation</a:t>
            </a:r>
          </a:p>
          <a:p>
            <a:r>
              <a:rPr lang="en-GB" sz="1200" dirty="0"/>
              <a:t>Spontaneous improvisation </a:t>
            </a:r>
          </a:p>
          <a:p>
            <a:r>
              <a:rPr lang="en-GB" sz="1200" dirty="0"/>
              <a:t>Props</a:t>
            </a:r>
          </a:p>
          <a:p>
            <a:r>
              <a:rPr lang="en-GB" sz="1200" dirty="0"/>
              <a:t>Objectives</a:t>
            </a:r>
          </a:p>
          <a:p>
            <a:r>
              <a:rPr lang="en-GB" sz="1200" dirty="0"/>
              <a:t>Advert</a:t>
            </a:r>
          </a:p>
          <a:p>
            <a:r>
              <a:rPr lang="en-GB" sz="1200" dirty="0"/>
              <a:t>Jingle</a:t>
            </a:r>
          </a:p>
          <a:p>
            <a:r>
              <a:rPr lang="en-GB" sz="1200" dirty="0"/>
              <a:t>Unique selling point</a:t>
            </a:r>
          </a:p>
          <a:p>
            <a:r>
              <a:rPr lang="en-GB" sz="1200" dirty="0"/>
              <a:t>Tone</a:t>
            </a:r>
          </a:p>
          <a:p>
            <a:r>
              <a:rPr lang="en-GB" sz="1200" dirty="0"/>
              <a:t>Intonation  </a:t>
            </a:r>
          </a:p>
          <a:p>
            <a:r>
              <a:rPr lang="en-GB" sz="1200" dirty="0"/>
              <a:t>Accent</a:t>
            </a:r>
          </a:p>
          <a:p>
            <a:r>
              <a:rPr lang="en-GB" sz="1200" dirty="0"/>
              <a:t>Body language</a:t>
            </a:r>
          </a:p>
          <a:p>
            <a:r>
              <a:rPr lang="en-GB" sz="1200" dirty="0"/>
              <a:t>Facial expressions </a:t>
            </a:r>
          </a:p>
        </p:txBody>
      </p:sp>
      <p:sp>
        <p:nvSpPr>
          <p:cNvPr id="8" name="TextBox 7"/>
          <p:cNvSpPr txBox="1"/>
          <p:nvPr/>
        </p:nvSpPr>
        <p:spPr>
          <a:xfrm>
            <a:off x="162791" y="1441009"/>
            <a:ext cx="4752109" cy="1846659"/>
          </a:xfrm>
          <a:prstGeom prst="rect">
            <a:avLst/>
          </a:prstGeom>
          <a:solidFill>
            <a:schemeClr val="bg1">
              <a:lumMod val="85000"/>
            </a:schemeClr>
          </a:solidFill>
          <a:ln>
            <a:solidFill>
              <a:schemeClr val="tx1"/>
            </a:solidFill>
          </a:ln>
        </p:spPr>
        <p:txBody>
          <a:bodyPr wrap="square" rtlCol="0">
            <a:spAutoFit/>
          </a:bodyPr>
          <a:lstStyle/>
          <a:p>
            <a:r>
              <a:rPr lang="en-GB" b="1" dirty="0"/>
              <a:t>Core Knowledge: </a:t>
            </a:r>
          </a:p>
          <a:p>
            <a:r>
              <a:rPr lang="en-GB" sz="1200" dirty="0"/>
              <a:t>A -Introduction to what improvisation is</a:t>
            </a:r>
          </a:p>
          <a:p>
            <a:r>
              <a:rPr lang="en-GB" sz="1200" dirty="0"/>
              <a:t>B – </a:t>
            </a:r>
            <a:r>
              <a:rPr lang="en-GB" sz="1200" u="sng" dirty="0"/>
              <a:t>Accepting</a:t>
            </a:r>
            <a:r>
              <a:rPr lang="en-GB" sz="1200" dirty="0"/>
              <a:t> and </a:t>
            </a:r>
            <a:r>
              <a:rPr lang="en-GB" sz="1200" u="sng" dirty="0"/>
              <a:t>Blocking</a:t>
            </a:r>
            <a:endParaRPr lang="en-GB" sz="1200" dirty="0"/>
          </a:p>
          <a:p>
            <a:r>
              <a:rPr lang="en-GB" sz="1200" dirty="0"/>
              <a:t>C –</a:t>
            </a:r>
            <a:r>
              <a:rPr lang="en-GB" sz="1200" u="sng" dirty="0"/>
              <a:t>Rehearsed Improvisation and Spontaneous Improvisation </a:t>
            </a:r>
            <a:endParaRPr lang="en-GB" sz="1200" dirty="0"/>
          </a:p>
          <a:p>
            <a:r>
              <a:rPr lang="en-GB" sz="1200" dirty="0"/>
              <a:t>D –</a:t>
            </a:r>
            <a:r>
              <a:rPr lang="en-GB" sz="1200" u="sng" dirty="0"/>
              <a:t>Use of props. </a:t>
            </a:r>
            <a:endParaRPr lang="en-GB" sz="1200" dirty="0"/>
          </a:p>
          <a:p>
            <a:r>
              <a:rPr lang="en-GB" sz="1200" dirty="0"/>
              <a:t>E – </a:t>
            </a:r>
            <a:r>
              <a:rPr lang="en-GB" sz="1200" u="sng" dirty="0"/>
              <a:t>Use of Objectives</a:t>
            </a:r>
            <a:endParaRPr lang="en-GB" sz="1200" dirty="0"/>
          </a:p>
          <a:p>
            <a:r>
              <a:rPr lang="en-GB" sz="1200" dirty="0"/>
              <a:t>F- Creation of </a:t>
            </a:r>
            <a:r>
              <a:rPr lang="en-GB" sz="1200" u="sng" dirty="0"/>
              <a:t>advert-</a:t>
            </a:r>
            <a:r>
              <a:rPr lang="en-GB" sz="1200" dirty="0"/>
              <a:t>using jingle, unique selling point and product in use</a:t>
            </a:r>
          </a:p>
          <a:p>
            <a:r>
              <a:rPr lang="en-GB" sz="1200" dirty="0"/>
              <a:t>G -Vocal skills: Tone, Intonation, Accent</a:t>
            </a:r>
          </a:p>
          <a:p>
            <a:r>
              <a:rPr lang="en-GB" sz="1200" dirty="0"/>
              <a:t>    Physical skills: Body language, facial expressions </a:t>
            </a:r>
          </a:p>
        </p:txBody>
      </p:sp>
      <p:sp>
        <p:nvSpPr>
          <p:cNvPr id="9" name="TextBox 8"/>
          <p:cNvSpPr txBox="1"/>
          <p:nvPr/>
        </p:nvSpPr>
        <p:spPr>
          <a:xfrm>
            <a:off x="162791" y="4773057"/>
            <a:ext cx="3771900" cy="1384995"/>
          </a:xfrm>
          <a:prstGeom prst="rect">
            <a:avLst/>
          </a:prstGeom>
          <a:solidFill>
            <a:schemeClr val="accent1">
              <a:lumMod val="40000"/>
              <a:lumOff val="60000"/>
            </a:schemeClr>
          </a:solidFill>
          <a:ln>
            <a:solidFill>
              <a:schemeClr val="accent1"/>
            </a:solidFill>
          </a:ln>
        </p:spPr>
        <p:txBody>
          <a:bodyPr wrap="square" rtlCol="0">
            <a:spAutoFit/>
          </a:bodyPr>
          <a:lstStyle/>
          <a:p>
            <a:r>
              <a:rPr lang="en-GB" b="1" dirty="0"/>
              <a:t>Creating:</a:t>
            </a:r>
          </a:p>
          <a:p>
            <a:r>
              <a:rPr lang="en-GB" sz="1600" dirty="0"/>
              <a:t>Explore foundations of Improvisation as well as focus points to help to create, effective and comical scenes. </a:t>
            </a:r>
          </a:p>
          <a:p>
            <a:endParaRPr lang="en-GB" dirty="0"/>
          </a:p>
        </p:txBody>
      </p:sp>
      <p:sp>
        <p:nvSpPr>
          <p:cNvPr id="10" name="TextBox 9"/>
          <p:cNvSpPr txBox="1"/>
          <p:nvPr/>
        </p:nvSpPr>
        <p:spPr>
          <a:xfrm>
            <a:off x="4118265" y="4729828"/>
            <a:ext cx="3879273" cy="2062103"/>
          </a:xfrm>
          <a:prstGeom prst="rect">
            <a:avLst/>
          </a:prstGeom>
          <a:solidFill>
            <a:schemeClr val="accent4">
              <a:lumMod val="20000"/>
              <a:lumOff val="80000"/>
            </a:schemeClr>
          </a:solidFill>
          <a:ln>
            <a:solidFill>
              <a:srgbClr val="7030A0"/>
            </a:solidFill>
          </a:ln>
        </p:spPr>
        <p:txBody>
          <a:bodyPr wrap="square" rtlCol="0">
            <a:spAutoFit/>
          </a:bodyPr>
          <a:lstStyle/>
          <a:p>
            <a:r>
              <a:rPr lang="en-GB" sz="1600" b="1" dirty="0"/>
              <a:t>Performing:</a:t>
            </a:r>
          </a:p>
          <a:p>
            <a:r>
              <a:rPr lang="en-GB" sz="1600" dirty="0"/>
              <a:t>Solo, paired and group improvisations throughout. </a:t>
            </a:r>
          </a:p>
          <a:p>
            <a:r>
              <a:rPr lang="en-GB" sz="1600" dirty="0"/>
              <a:t>Both rehearsed  and spontaneous improvisations created. </a:t>
            </a:r>
          </a:p>
          <a:p>
            <a:r>
              <a:rPr lang="en-GB" sz="1600" dirty="0"/>
              <a:t>Accepting, Building, Character, Status, Props and acting skills all embedded into their pieces. </a:t>
            </a:r>
          </a:p>
        </p:txBody>
      </p:sp>
      <p:sp>
        <p:nvSpPr>
          <p:cNvPr id="11" name="TextBox 10"/>
          <p:cNvSpPr txBox="1"/>
          <p:nvPr/>
        </p:nvSpPr>
        <p:spPr>
          <a:xfrm>
            <a:off x="8326583" y="4846362"/>
            <a:ext cx="3619500" cy="1600438"/>
          </a:xfrm>
          <a:prstGeom prst="rect">
            <a:avLst/>
          </a:prstGeom>
          <a:solidFill>
            <a:srgbClr val="FF9999"/>
          </a:solidFill>
          <a:ln>
            <a:solidFill>
              <a:srgbClr val="00B050"/>
            </a:solidFill>
          </a:ln>
        </p:spPr>
        <p:txBody>
          <a:bodyPr wrap="square" rtlCol="0">
            <a:spAutoFit/>
          </a:bodyPr>
          <a:lstStyle/>
          <a:p>
            <a:r>
              <a:rPr lang="en-GB" b="1" dirty="0"/>
              <a:t>Responding: </a:t>
            </a:r>
          </a:p>
          <a:p>
            <a:r>
              <a:rPr lang="en-GB" sz="1600" dirty="0"/>
              <a:t>Peer and Solo evaluation of the group performances. Using the Learning Ladder to develop specific feedback. Students learn to use Drama Terms and key moments to support their reflections</a:t>
            </a:r>
          </a:p>
        </p:txBody>
      </p:sp>
      <p:sp>
        <p:nvSpPr>
          <p:cNvPr id="12" name="TextBox 11"/>
          <p:cNvSpPr txBox="1"/>
          <p:nvPr/>
        </p:nvSpPr>
        <p:spPr>
          <a:xfrm>
            <a:off x="9452264" y="3405296"/>
            <a:ext cx="2587336" cy="1323439"/>
          </a:xfrm>
          <a:prstGeom prst="rect">
            <a:avLst/>
          </a:prstGeom>
          <a:solidFill>
            <a:schemeClr val="accent5">
              <a:lumMod val="60000"/>
              <a:lumOff val="40000"/>
            </a:schemeClr>
          </a:solidFill>
          <a:ln>
            <a:solidFill>
              <a:schemeClr val="accent1">
                <a:lumMod val="75000"/>
              </a:schemeClr>
            </a:solidFill>
          </a:ln>
        </p:spPr>
        <p:txBody>
          <a:bodyPr wrap="square" rtlCol="0">
            <a:spAutoFit/>
          </a:bodyPr>
          <a:lstStyle/>
          <a:p>
            <a:r>
              <a:rPr lang="en-GB" sz="1600" b="1" dirty="0"/>
              <a:t>Assessment:</a:t>
            </a:r>
          </a:p>
          <a:p>
            <a:r>
              <a:rPr lang="en-GB" sz="1600" dirty="0"/>
              <a:t>Group rehearsed improvisation performance of an advert with a focus on comedy.  </a:t>
            </a:r>
          </a:p>
        </p:txBody>
      </p:sp>
      <p:sp>
        <p:nvSpPr>
          <p:cNvPr id="14" name="TextBox 13"/>
          <p:cNvSpPr txBox="1"/>
          <p:nvPr/>
        </p:nvSpPr>
        <p:spPr>
          <a:xfrm>
            <a:off x="162791" y="3430198"/>
            <a:ext cx="4752109" cy="1200329"/>
          </a:xfrm>
          <a:prstGeom prst="rect">
            <a:avLst/>
          </a:prstGeom>
          <a:solidFill>
            <a:schemeClr val="accent6">
              <a:lumMod val="40000"/>
              <a:lumOff val="60000"/>
            </a:schemeClr>
          </a:solidFill>
          <a:ln>
            <a:solidFill>
              <a:schemeClr val="accent6">
                <a:lumMod val="75000"/>
              </a:schemeClr>
            </a:solidFill>
          </a:ln>
        </p:spPr>
        <p:txBody>
          <a:bodyPr wrap="square" rtlCol="0">
            <a:spAutoFit/>
          </a:bodyPr>
          <a:lstStyle/>
          <a:p>
            <a:r>
              <a:rPr lang="en-GB" b="1" dirty="0"/>
              <a:t>How it fits in:</a:t>
            </a:r>
          </a:p>
          <a:p>
            <a:r>
              <a:rPr lang="en-GB" dirty="0"/>
              <a:t>Improvisation is a crucial skill needed for both devising and script work. This will support practical exam work at both GCSE and A level.</a:t>
            </a:r>
          </a:p>
        </p:txBody>
      </p:sp>
      <p:pic>
        <p:nvPicPr>
          <p:cNvPr id="13" name="Picture 12"/>
          <p:cNvPicPr>
            <a:picLocks noChangeAspect="1"/>
          </p:cNvPicPr>
          <p:nvPr/>
        </p:nvPicPr>
        <p:blipFill>
          <a:blip r:embed="rId2"/>
          <a:stretch>
            <a:fillRect/>
          </a:stretch>
        </p:blipFill>
        <p:spPr>
          <a:xfrm>
            <a:off x="176644" y="163826"/>
            <a:ext cx="1238250" cy="1200150"/>
          </a:xfrm>
          <a:prstGeom prst="rect">
            <a:avLst/>
          </a:prstGeom>
        </p:spPr>
      </p:pic>
      <p:sp>
        <p:nvSpPr>
          <p:cNvPr id="15" name="TextBox 14"/>
          <p:cNvSpPr txBox="1"/>
          <p:nvPr/>
        </p:nvSpPr>
        <p:spPr>
          <a:xfrm>
            <a:off x="5113118" y="2802817"/>
            <a:ext cx="4140927" cy="1877437"/>
          </a:xfrm>
          <a:prstGeom prst="rect">
            <a:avLst/>
          </a:prstGeom>
          <a:solidFill>
            <a:schemeClr val="accent4">
              <a:lumMod val="40000"/>
              <a:lumOff val="60000"/>
            </a:schemeClr>
          </a:solidFill>
          <a:ln>
            <a:solidFill>
              <a:schemeClr val="tx2"/>
            </a:solidFill>
          </a:ln>
        </p:spPr>
        <p:txBody>
          <a:bodyPr wrap="square" rtlCol="0">
            <a:spAutoFit/>
          </a:bodyPr>
          <a:lstStyle/>
          <a:p>
            <a:r>
              <a:rPr lang="en-GB" sz="1600" b="1" dirty="0"/>
              <a:t>How can I support my child in Drama, as a parent/carer? : </a:t>
            </a:r>
          </a:p>
          <a:p>
            <a:r>
              <a:rPr lang="en-GB" sz="1200" dirty="0"/>
              <a:t>Have a go at improvising scenarios at home with your child. E.g. pretend you are at a supermarket and you have forgotten your purse – the idea is that the conversation flows and you accept each others ideas and keep talking and making the scenario interesting.  Look at adverts on TV and try and pick out things they have in common. Watch ‘ Whose Line is it Anyway?’ on TV. It is an improvisation game show. </a:t>
            </a:r>
          </a:p>
        </p:txBody>
      </p:sp>
    </p:spTree>
    <p:extLst>
      <p:ext uri="{BB962C8B-B14F-4D97-AF65-F5344CB8AC3E}">
        <p14:creationId xmlns:p14="http://schemas.microsoft.com/office/powerpoint/2010/main" val="396294062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615130" y="399939"/>
            <a:ext cx="2021449" cy="923330"/>
          </a:xfrm>
          <a:prstGeom prst="rect">
            <a:avLst/>
          </a:prstGeom>
          <a:solidFill>
            <a:schemeClr val="accent1">
              <a:lumMod val="40000"/>
              <a:lumOff val="60000"/>
            </a:schemeClr>
          </a:solidFill>
          <a:ln>
            <a:solidFill>
              <a:schemeClr val="tx1"/>
            </a:solidFill>
          </a:ln>
        </p:spPr>
        <p:txBody>
          <a:bodyPr wrap="square" rtlCol="0">
            <a:spAutoFit/>
          </a:bodyPr>
          <a:lstStyle/>
          <a:p>
            <a:r>
              <a:rPr lang="en-GB" b="1" dirty="0"/>
              <a:t>Spring 1</a:t>
            </a:r>
          </a:p>
          <a:p>
            <a:endParaRPr lang="en-GB" b="1" dirty="0"/>
          </a:p>
          <a:p>
            <a:r>
              <a:rPr lang="en-GB" b="1" dirty="0"/>
              <a:t>Melodrama</a:t>
            </a:r>
          </a:p>
        </p:txBody>
      </p:sp>
      <p:sp>
        <p:nvSpPr>
          <p:cNvPr id="5" name="TextBox 4"/>
          <p:cNvSpPr txBox="1"/>
          <p:nvPr/>
        </p:nvSpPr>
        <p:spPr>
          <a:xfrm>
            <a:off x="5115136" y="399939"/>
            <a:ext cx="3865418" cy="2400657"/>
          </a:xfrm>
          <a:prstGeom prst="rect">
            <a:avLst/>
          </a:prstGeom>
          <a:solidFill>
            <a:schemeClr val="tx2">
              <a:lumMod val="40000"/>
              <a:lumOff val="60000"/>
            </a:schemeClr>
          </a:solidFill>
          <a:ln>
            <a:solidFill>
              <a:schemeClr val="tx1"/>
            </a:solidFill>
          </a:ln>
        </p:spPr>
        <p:txBody>
          <a:bodyPr wrap="square" rtlCol="0">
            <a:spAutoFit/>
          </a:bodyPr>
          <a:lstStyle/>
          <a:p>
            <a:r>
              <a:rPr lang="en-GB" b="1" dirty="0"/>
              <a:t>Summary:</a:t>
            </a:r>
          </a:p>
          <a:p>
            <a:r>
              <a:rPr lang="en-GB" sz="1600" dirty="0"/>
              <a:t>Students are introduced to Melodrama and where this fits into the Theatre History timeline. </a:t>
            </a:r>
          </a:p>
          <a:p>
            <a:r>
              <a:rPr lang="en-GB" sz="1600" dirty="0"/>
              <a:t>Students explore the defining characteristics of the style; stock characters, exaggeration, asides, slapstick and silent movie work. </a:t>
            </a:r>
          </a:p>
          <a:p>
            <a:r>
              <a:rPr lang="en-GB" sz="1600" dirty="0"/>
              <a:t>Student apply this to a range of Melodrama scripts.</a:t>
            </a:r>
          </a:p>
        </p:txBody>
      </p:sp>
      <p:sp>
        <p:nvSpPr>
          <p:cNvPr id="7" name="TextBox 6"/>
          <p:cNvSpPr txBox="1"/>
          <p:nvPr/>
        </p:nvSpPr>
        <p:spPr>
          <a:xfrm>
            <a:off x="9452264" y="148348"/>
            <a:ext cx="2493818" cy="3231654"/>
          </a:xfrm>
          <a:prstGeom prst="rect">
            <a:avLst/>
          </a:prstGeom>
          <a:solidFill>
            <a:schemeClr val="accent6">
              <a:lumMod val="40000"/>
              <a:lumOff val="60000"/>
            </a:schemeClr>
          </a:solidFill>
          <a:ln>
            <a:solidFill>
              <a:schemeClr val="tx1"/>
            </a:solidFill>
          </a:ln>
        </p:spPr>
        <p:txBody>
          <a:bodyPr wrap="square" rtlCol="0">
            <a:spAutoFit/>
          </a:bodyPr>
          <a:lstStyle/>
          <a:p>
            <a:r>
              <a:rPr lang="en-GB" b="1" dirty="0"/>
              <a:t>Key Words:</a:t>
            </a:r>
          </a:p>
          <a:p>
            <a:endParaRPr lang="en-GB" dirty="0"/>
          </a:p>
          <a:p>
            <a:r>
              <a:rPr lang="en-GB" sz="1200" dirty="0"/>
              <a:t>Melodrama</a:t>
            </a:r>
          </a:p>
          <a:p>
            <a:r>
              <a:rPr lang="en-GB" sz="1200" dirty="0"/>
              <a:t>Exaggeration</a:t>
            </a:r>
          </a:p>
          <a:p>
            <a:r>
              <a:rPr lang="en-GB" sz="1200" dirty="0"/>
              <a:t>Stock characters</a:t>
            </a:r>
          </a:p>
          <a:p>
            <a:r>
              <a:rPr lang="en-GB" sz="1200" dirty="0"/>
              <a:t>Hero </a:t>
            </a:r>
          </a:p>
          <a:p>
            <a:r>
              <a:rPr lang="en-GB" sz="1200" dirty="0"/>
              <a:t>Villain</a:t>
            </a:r>
          </a:p>
          <a:p>
            <a:r>
              <a:rPr lang="en-GB" sz="1200" dirty="0"/>
              <a:t>Damsel in distress</a:t>
            </a:r>
          </a:p>
          <a:p>
            <a:r>
              <a:rPr lang="en-GB" sz="1200" dirty="0"/>
              <a:t>Asides</a:t>
            </a:r>
          </a:p>
          <a:p>
            <a:r>
              <a:rPr lang="en-GB" sz="1200" dirty="0"/>
              <a:t>Rule of three</a:t>
            </a:r>
          </a:p>
          <a:p>
            <a:r>
              <a:rPr lang="en-GB" sz="1200" dirty="0"/>
              <a:t>Marking the Moment</a:t>
            </a:r>
          </a:p>
          <a:p>
            <a:r>
              <a:rPr lang="en-GB" sz="1200" dirty="0"/>
              <a:t>Pitch</a:t>
            </a:r>
          </a:p>
          <a:p>
            <a:r>
              <a:rPr lang="en-GB" sz="1200" dirty="0"/>
              <a:t>Pace</a:t>
            </a:r>
          </a:p>
          <a:p>
            <a:r>
              <a:rPr lang="en-GB" sz="1200" dirty="0"/>
              <a:t>Tone</a:t>
            </a:r>
          </a:p>
          <a:p>
            <a:r>
              <a:rPr lang="en-GB" sz="1200" dirty="0"/>
              <a:t>Body language</a:t>
            </a:r>
          </a:p>
          <a:p>
            <a:r>
              <a:rPr lang="en-GB" sz="1200" dirty="0"/>
              <a:t>Gesture</a:t>
            </a:r>
          </a:p>
        </p:txBody>
      </p:sp>
      <p:sp>
        <p:nvSpPr>
          <p:cNvPr id="8" name="TextBox 7"/>
          <p:cNvSpPr txBox="1"/>
          <p:nvPr/>
        </p:nvSpPr>
        <p:spPr>
          <a:xfrm>
            <a:off x="162791" y="1441009"/>
            <a:ext cx="4752109" cy="2123658"/>
          </a:xfrm>
          <a:prstGeom prst="rect">
            <a:avLst/>
          </a:prstGeom>
          <a:solidFill>
            <a:schemeClr val="bg1">
              <a:lumMod val="85000"/>
            </a:schemeClr>
          </a:solidFill>
          <a:ln>
            <a:solidFill>
              <a:schemeClr val="tx1"/>
            </a:solidFill>
          </a:ln>
        </p:spPr>
        <p:txBody>
          <a:bodyPr wrap="square" rtlCol="0">
            <a:spAutoFit/>
          </a:bodyPr>
          <a:lstStyle/>
          <a:p>
            <a:r>
              <a:rPr lang="en-GB" b="1" dirty="0"/>
              <a:t>Core Knowledge</a:t>
            </a:r>
            <a:r>
              <a:rPr lang="en-GB" dirty="0"/>
              <a:t>: </a:t>
            </a:r>
          </a:p>
          <a:p>
            <a:endParaRPr lang="en-GB" dirty="0"/>
          </a:p>
          <a:p>
            <a:r>
              <a:rPr lang="en-GB" sz="1200" dirty="0"/>
              <a:t>A -Basic skills of Melodrama </a:t>
            </a:r>
          </a:p>
          <a:p>
            <a:r>
              <a:rPr lang="en-GB" sz="1200" dirty="0"/>
              <a:t>B- Understanding of Stock characters and bringing to life vocally and physically.</a:t>
            </a:r>
          </a:p>
          <a:p>
            <a:r>
              <a:rPr lang="en-GB" sz="1200" dirty="0"/>
              <a:t>C-Use of language is developed and appropriate. </a:t>
            </a:r>
          </a:p>
          <a:p>
            <a:r>
              <a:rPr lang="en-GB" sz="1200" dirty="0"/>
              <a:t>D-Asides are written and effective in their placement in script. </a:t>
            </a:r>
          </a:p>
          <a:p>
            <a:r>
              <a:rPr lang="en-GB" sz="1200" dirty="0"/>
              <a:t>E-Rule Of Three thought about and ideas planned and built into script. </a:t>
            </a:r>
          </a:p>
          <a:p>
            <a:r>
              <a:rPr lang="en-GB" sz="1200" dirty="0"/>
              <a:t>F-Marking The Moment used effectively and planned accordingly.  </a:t>
            </a:r>
          </a:p>
          <a:p>
            <a:r>
              <a:rPr lang="en-GB" sz="1200" dirty="0"/>
              <a:t>G-Vocal skills-pitch, pace, tone.  Physical skills- Body language, gesture.</a:t>
            </a:r>
          </a:p>
        </p:txBody>
      </p:sp>
      <p:sp>
        <p:nvSpPr>
          <p:cNvPr id="9" name="TextBox 8"/>
          <p:cNvSpPr txBox="1"/>
          <p:nvPr/>
        </p:nvSpPr>
        <p:spPr>
          <a:xfrm>
            <a:off x="162791" y="5088251"/>
            <a:ext cx="3771900" cy="1600438"/>
          </a:xfrm>
          <a:prstGeom prst="rect">
            <a:avLst/>
          </a:prstGeom>
          <a:solidFill>
            <a:schemeClr val="accent5">
              <a:lumMod val="40000"/>
              <a:lumOff val="60000"/>
            </a:schemeClr>
          </a:solidFill>
          <a:ln>
            <a:solidFill>
              <a:schemeClr val="accent1"/>
            </a:solidFill>
          </a:ln>
        </p:spPr>
        <p:txBody>
          <a:bodyPr wrap="square" rtlCol="0">
            <a:spAutoFit/>
          </a:bodyPr>
          <a:lstStyle/>
          <a:p>
            <a:r>
              <a:rPr lang="en-GB" b="1" dirty="0"/>
              <a:t>Creating:</a:t>
            </a:r>
          </a:p>
          <a:p>
            <a:r>
              <a:rPr lang="en-GB" sz="1600" dirty="0"/>
              <a:t>Stock characters, exaggerated acting skills, asides.</a:t>
            </a:r>
          </a:p>
          <a:p>
            <a:r>
              <a:rPr lang="en-GB" sz="1600" dirty="0"/>
              <a:t>Script work</a:t>
            </a:r>
          </a:p>
          <a:p>
            <a:r>
              <a:rPr lang="en-GB" sz="1600" dirty="0"/>
              <a:t>Slapstick Comedy</a:t>
            </a:r>
          </a:p>
          <a:p>
            <a:r>
              <a:rPr lang="en-GB" sz="1600" dirty="0"/>
              <a:t>Charlie Chaplin and Silent movie work. </a:t>
            </a:r>
          </a:p>
        </p:txBody>
      </p:sp>
      <p:sp>
        <p:nvSpPr>
          <p:cNvPr id="10" name="TextBox 9"/>
          <p:cNvSpPr txBox="1"/>
          <p:nvPr/>
        </p:nvSpPr>
        <p:spPr>
          <a:xfrm>
            <a:off x="4114799" y="5118873"/>
            <a:ext cx="3879273" cy="1631216"/>
          </a:xfrm>
          <a:prstGeom prst="rect">
            <a:avLst/>
          </a:prstGeom>
          <a:solidFill>
            <a:schemeClr val="accent4">
              <a:lumMod val="20000"/>
              <a:lumOff val="80000"/>
            </a:schemeClr>
          </a:solidFill>
          <a:ln>
            <a:solidFill>
              <a:schemeClr val="accent4">
                <a:lumMod val="60000"/>
                <a:lumOff val="40000"/>
              </a:schemeClr>
            </a:solidFill>
          </a:ln>
        </p:spPr>
        <p:txBody>
          <a:bodyPr wrap="square" rtlCol="0">
            <a:spAutoFit/>
          </a:bodyPr>
          <a:lstStyle/>
          <a:p>
            <a:r>
              <a:rPr lang="en-GB" b="1" dirty="0"/>
              <a:t>Performing:</a:t>
            </a:r>
          </a:p>
          <a:p>
            <a:r>
              <a:rPr lang="en-GB" sz="1600" dirty="0"/>
              <a:t>Scripted melodrama performances incorporating slapstick, stock characters, asides, exaggerated acting skills, silent movie work.</a:t>
            </a:r>
          </a:p>
          <a:p>
            <a:endParaRPr lang="en-GB" dirty="0"/>
          </a:p>
        </p:txBody>
      </p:sp>
      <p:sp>
        <p:nvSpPr>
          <p:cNvPr id="11" name="TextBox 10"/>
          <p:cNvSpPr txBox="1"/>
          <p:nvPr/>
        </p:nvSpPr>
        <p:spPr>
          <a:xfrm>
            <a:off x="8174180" y="5118873"/>
            <a:ext cx="3619500" cy="1600438"/>
          </a:xfrm>
          <a:prstGeom prst="rect">
            <a:avLst/>
          </a:prstGeom>
          <a:solidFill>
            <a:srgbClr val="FF9999"/>
          </a:solidFill>
          <a:ln>
            <a:solidFill>
              <a:srgbClr val="C00000"/>
            </a:solidFill>
          </a:ln>
        </p:spPr>
        <p:txBody>
          <a:bodyPr wrap="square" rtlCol="0">
            <a:spAutoFit/>
          </a:bodyPr>
          <a:lstStyle/>
          <a:p>
            <a:r>
              <a:rPr lang="en-GB" b="1" dirty="0"/>
              <a:t>Responding: </a:t>
            </a:r>
          </a:p>
          <a:p>
            <a:r>
              <a:rPr lang="en-GB" sz="1600" dirty="0"/>
              <a:t>Peer and Solo evaluation of the group performances. Using the Learning Ladder to develop specific feedback. Students learn to use Drama Terms and key moments to support their reflections. </a:t>
            </a:r>
          </a:p>
        </p:txBody>
      </p:sp>
      <p:sp>
        <p:nvSpPr>
          <p:cNvPr id="12" name="TextBox 11"/>
          <p:cNvSpPr txBox="1"/>
          <p:nvPr/>
        </p:nvSpPr>
        <p:spPr>
          <a:xfrm>
            <a:off x="9452264" y="3430815"/>
            <a:ext cx="2587336" cy="1231106"/>
          </a:xfrm>
          <a:prstGeom prst="rect">
            <a:avLst/>
          </a:prstGeom>
          <a:solidFill>
            <a:schemeClr val="accent5">
              <a:lumMod val="60000"/>
              <a:lumOff val="40000"/>
            </a:schemeClr>
          </a:solidFill>
          <a:ln>
            <a:solidFill>
              <a:schemeClr val="tx1"/>
            </a:solidFill>
          </a:ln>
        </p:spPr>
        <p:txBody>
          <a:bodyPr wrap="square" rtlCol="0">
            <a:spAutoFit/>
          </a:bodyPr>
          <a:lstStyle/>
          <a:p>
            <a:r>
              <a:rPr lang="en-GB" sz="1600" b="1" dirty="0"/>
              <a:t>Assessment: </a:t>
            </a:r>
          </a:p>
          <a:p>
            <a:r>
              <a:rPr lang="en-GB" sz="1400" dirty="0"/>
              <a:t>Group scripted performance in the style of melodrama using slapstick and silence movie sequences</a:t>
            </a:r>
            <a:r>
              <a:rPr lang="en-GB" sz="1600" dirty="0"/>
              <a:t>.</a:t>
            </a:r>
          </a:p>
        </p:txBody>
      </p:sp>
      <p:sp>
        <p:nvSpPr>
          <p:cNvPr id="14" name="TextBox 13"/>
          <p:cNvSpPr txBox="1"/>
          <p:nvPr/>
        </p:nvSpPr>
        <p:spPr>
          <a:xfrm>
            <a:off x="162791" y="3800147"/>
            <a:ext cx="4752109" cy="861774"/>
          </a:xfrm>
          <a:prstGeom prst="rect">
            <a:avLst/>
          </a:prstGeom>
          <a:solidFill>
            <a:schemeClr val="accent6">
              <a:lumMod val="40000"/>
              <a:lumOff val="60000"/>
            </a:schemeClr>
          </a:solidFill>
          <a:ln>
            <a:solidFill>
              <a:schemeClr val="tx1"/>
            </a:solidFill>
          </a:ln>
        </p:spPr>
        <p:txBody>
          <a:bodyPr wrap="square" rtlCol="0">
            <a:spAutoFit/>
          </a:bodyPr>
          <a:lstStyle/>
          <a:p>
            <a:r>
              <a:rPr lang="en-GB" b="1" dirty="0"/>
              <a:t>How it fits in:</a:t>
            </a:r>
          </a:p>
          <a:p>
            <a:r>
              <a:rPr lang="en-GB" sz="1600" dirty="0"/>
              <a:t>Further development of history of theatre. Establishing links between Realism, Melodrama and Silent Movies.</a:t>
            </a:r>
          </a:p>
        </p:txBody>
      </p:sp>
      <p:pic>
        <p:nvPicPr>
          <p:cNvPr id="13" name="Picture 12"/>
          <p:cNvPicPr>
            <a:picLocks noChangeAspect="1"/>
          </p:cNvPicPr>
          <p:nvPr/>
        </p:nvPicPr>
        <p:blipFill>
          <a:blip r:embed="rId2"/>
          <a:stretch>
            <a:fillRect/>
          </a:stretch>
        </p:blipFill>
        <p:spPr>
          <a:xfrm>
            <a:off x="176644" y="163826"/>
            <a:ext cx="1238250" cy="1200150"/>
          </a:xfrm>
          <a:prstGeom prst="rect">
            <a:avLst/>
          </a:prstGeom>
        </p:spPr>
      </p:pic>
      <p:sp>
        <p:nvSpPr>
          <p:cNvPr id="15" name="TextBox 14"/>
          <p:cNvSpPr txBox="1"/>
          <p:nvPr/>
        </p:nvSpPr>
        <p:spPr>
          <a:xfrm>
            <a:off x="4975364" y="3026148"/>
            <a:ext cx="4140927" cy="2062103"/>
          </a:xfrm>
          <a:prstGeom prst="rect">
            <a:avLst/>
          </a:prstGeom>
          <a:solidFill>
            <a:schemeClr val="accent4">
              <a:lumMod val="40000"/>
              <a:lumOff val="60000"/>
            </a:schemeClr>
          </a:solidFill>
          <a:ln>
            <a:solidFill>
              <a:schemeClr val="tx2"/>
            </a:solidFill>
          </a:ln>
        </p:spPr>
        <p:txBody>
          <a:bodyPr wrap="square" rtlCol="0">
            <a:spAutoFit/>
          </a:bodyPr>
          <a:lstStyle/>
          <a:p>
            <a:r>
              <a:rPr lang="en-GB" sz="1600" b="1" dirty="0"/>
              <a:t>How can I support my child in Drama, as a parent/carer? : </a:t>
            </a:r>
          </a:p>
          <a:p>
            <a:r>
              <a:rPr lang="en-GB" sz="1200" dirty="0"/>
              <a:t>Practice lines with your child- play the other parts and read aloud, use post its to write out lines, record lines and listen to them.  Ask your child to show their performance and encourage them to think about vocal and physical skills.  Ask them to teach you how to do a stage combat slap/punch/ kick. Remind them to start with the safety checks. Watch some Charlie Chaplin silent movie clips on </a:t>
            </a:r>
            <a:r>
              <a:rPr lang="en-GB" sz="1200" dirty="0" err="1"/>
              <a:t>Youtube</a:t>
            </a:r>
            <a:r>
              <a:rPr lang="en-GB" sz="1200" dirty="0"/>
              <a:t> and discuss the elements of Melodrama</a:t>
            </a:r>
          </a:p>
        </p:txBody>
      </p:sp>
    </p:spTree>
    <p:extLst>
      <p:ext uri="{BB962C8B-B14F-4D97-AF65-F5344CB8AC3E}">
        <p14:creationId xmlns:p14="http://schemas.microsoft.com/office/powerpoint/2010/main" val="134172295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456996" y="334673"/>
            <a:ext cx="3484030" cy="923330"/>
          </a:xfrm>
          <a:prstGeom prst="rect">
            <a:avLst/>
          </a:prstGeom>
          <a:solidFill>
            <a:schemeClr val="accent5">
              <a:lumMod val="40000"/>
              <a:lumOff val="60000"/>
            </a:schemeClr>
          </a:solidFill>
          <a:ln>
            <a:solidFill>
              <a:schemeClr val="tx1"/>
            </a:solidFill>
          </a:ln>
        </p:spPr>
        <p:txBody>
          <a:bodyPr wrap="square" rtlCol="0">
            <a:spAutoFit/>
          </a:bodyPr>
          <a:lstStyle/>
          <a:p>
            <a:r>
              <a:rPr lang="en-GB" b="1" dirty="0"/>
              <a:t>Spring 2</a:t>
            </a:r>
          </a:p>
          <a:p>
            <a:endParaRPr lang="en-GB" b="1" dirty="0"/>
          </a:p>
          <a:p>
            <a:r>
              <a:rPr lang="en-GB" b="1" dirty="0"/>
              <a:t>Devising with Drama Conventions</a:t>
            </a:r>
          </a:p>
        </p:txBody>
      </p:sp>
      <p:sp>
        <p:nvSpPr>
          <p:cNvPr id="5" name="TextBox 4"/>
          <p:cNvSpPr txBox="1"/>
          <p:nvPr/>
        </p:nvSpPr>
        <p:spPr>
          <a:xfrm>
            <a:off x="5263936" y="148348"/>
            <a:ext cx="3865418" cy="2831544"/>
          </a:xfrm>
          <a:prstGeom prst="rect">
            <a:avLst/>
          </a:prstGeom>
          <a:solidFill>
            <a:schemeClr val="tx2">
              <a:lumMod val="40000"/>
              <a:lumOff val="60000"/>
            </a:schemeClr>
          </a:solidFill>
          <a:ln>
            <a:solidFill>
              <a:schemeClr val="tx1"/>
            </a:solidFill>
          </a:ln>
        </p:spPr>
        <p:txBody>
          <a:bodyPr wrap="square" rtlCol="0">
            <a:spAutoFit/>
          </a:bodyPr>
          <a:lstStyle/>
          <a:p>
            <a:r>
              <a:rPr lang="en-GB" b="1" dirty="0"/>
              <a:t>Summary:</a:t>
            </a:r>
          </a:p>
          <a:p>
            <a:r>
              <a:rPr lang="en-GB" sz="1600" dirty="0"/>
              <a:t>Drama Conventions are introduced, revised and explored through a stimulus about the disappearance of a teenager called Sarah. Students use their imaginations through the conventions to develop their own version of events. </a:t>
            </a:r>
          </a:p>
          <a:p>
            <a:r>
              <a:rPr lang="en-GB" sz="1600" dirty="0"/>
              <a:t>Once the plot is developed, students use the conventions to create a short devised performance that incorporates naturalistic and non-naturalistic elements.</a:t>
            </a:r>
          </a:p>
        </p:txBody>
      </p:sp>
      <p:sp>
        <p:nvSpPr>
          <p:cNvPr id="7" name="TextBox 6"/>
          <p:cNvSpPr txBox="1"/>
          <p:nvPr/>
        </p:nvSpPr>
        <p:spPr>
          <a:xfrm>
            <a:off x="9452264" y="148348"/>
            <a:ext cx="2493818" cy="3139321"/>
          </a:xfrm>
          <a:prstGeom prst="rect">
            <a:avLst/>
          </a:prstGeom>
          <a:solidFill>
            <a:schemeClr val="accent6">
              <a:lumMod val="40000"/>
              <a:lumOff val="60000"/>
            </a:schemeClr>
          </a:solidFill>
          <a:ln>
            <a:solidFill>
              <a:schemeClr val="tx1"/>
            </a:solidFill>
          </a:ln>
        </p:spPr>
        <p:txBody>
          <a:bodyPr wrap="square" rtlCol="0">
            <a:spAutoFit/>
          </a:bodyPr>
          <a:lstStyle/>
          <a:p>
            <a:r>
              <a:rPr lang="en-GB" b="1" dirty="0"/>
              <a:t>Key Words:</a:t>
            </a:r>
          </a:p>
          <a:p>
            <a:r>
              <a:rPr lang="en-GB" sz="1200" dirty="0"/>
              <a:t>Conventions</a:t>
            </a:r>
          </a:p>
          <a:p>
            <a:r>
              <a:rPr lang="en-GB" sz="1200" dirty="0"/>
              <a:t>Telephone conversations</a:t>
            </a:r>
          </a:p>
          <a:p>
            <a:r>
              <a:rPr lang="en-GB" sz="1200" dirty="0"/>
              <a:t>Hot-seating</a:t>
            </a:r>
          </a:p>
          <a:p>
            <a:r>
              <a:rPr lang="en-GB" sz="1200" dirty="0"/>
              <a:t>Music and mime</a:t>
            </a:r>
          </a:p>
          <a:p>
            <a:r>
              <a:rPr lang="en-GB" sz="1200" dirty="0"/>
              <a:t>Thought tracking</a:t>
            </a:r>
          </a:p>
          <a:p>
            <a:r>
              <a:rPr lang="en-GB" sz="1200" dirty="0"/>
              <a:t>Conscience Alley</a:t>
            </a:r>
          </a:p>
          <a:p>
            <a:r>
              <a:rPr lang="en-GB" sz="1200" dirty="0"/>
              <a:t>Narration</a:t>
            </a:r>
          </a:p>
          <a:p>
            <a:r>
              <a:rPr lang="en-GB" sz="1200" dirty="0"/>
              <a:t>Pitch </a:t>
            </a:r>
          </a:p>
          <a:p>
            <a:r>
              <a:rPr lang="en-GB" sz="1200" dirty="0"/>
              <a:t>Pace</a:t>
            </a:r>
          </a:p>
          <a:p>
            <a:r>
              <a:rPr lang="en-GB" sz="1200" dirty="0"/>
              <a:t>Proxemics</a:t>
            </a:r>
          </a:p>
          <a:p>
            <a:r>
              <a:rPr lang="en-GB" sz="1200" dirty="0"/>
              <a:t>Levels</a:t>
            </a:r>
          </a:p>
          <a:p>
            <a:r>
              <a:rPr lang="en-GB" sz="1200" dirty="0"/>
              <a:t>Body language</a:t>
            </a:r>
            <a:endParaRPr lang="en-GB" dirty="0"/>
          </a:p>
          <a:p>
            <a:endParaRPr lang="en-GB" dirty="0"/>
          </a:p>
          <a:p>
            <a:endParaRPr lang="en-GB" dirty="0"/>
          </a:p>
        </p:txBody>
      </p:sp>
      <p:sp>
        <p:nvSpPr>
          <p:cNvPr id="8" name="TextBox 7"/>
          <p:cNvSpPr txBox="1"/>
          <p:nvPr/>
        </p:nvSpPr>
        <p:spPr>
          <a:xfrm>
            <a:off x="162791" y="1336341"/>
            <a:ext cx="4752109" cy="1938992"/>
          </a:xfrm>
          <a:prstGeom prst="rect">
            <a:avLst/>
          </a:prstGeom>
          <a:solidFill>
            <a:schemeClr val="bg1">
              <a:lumMod val="85000"/>
            </a:schemeClr>
          </a:solidFill>
          <a:ln>
            <a:solidFill>
              <a:schemeClr val="tx1"/>
            </a:solidFill>
          </a:ln>
        </p:spPr>
        <p:txBody>
          <a:bodyPr wrap="square" rtlCol="0">
            <a:spAutoFit/>
          </a:bodyPr>
          <a:lstStyle/>
          <a:p>
            <a:r>
              <a:rPr lang="en-GB" dirty="0"/>
              <a:t>Core Knowledge: </a:t>
            </a:r>
          </a:p>
          <a:p>
            <a:r>
              <a:rPr lang="en-GB" sz="1200" dirty="0"/>
              <a:t>A -Introduction to what a convention is. </a:t>
            </a:r>
            <a:r>
              <a:rPr lang="en-GB" sz="1200" u="sng" dirty="0"/>
              <a:t>Soundscapes</a:t>
            </a:r>
            <a:r>
              <a:rPr lang="en-GB" sz="1200" dirty="0"/>
              <a:t> </a:t>
            </a:r>
          </a:p>
          <a:p>
            <a:r>
              <a:rPr lang="en-GB" sz="1200" dirty="0"/>
              <a:t>B - </a:t>
            </a:r>
            <a:r>
              <a:rPr lang="en-GB" sz="1200" u="sng" dirty="0"/>
              <a:t>Telephone Conversations</a:t>
            </a:r>
            <a:r>
              <a:rPr lang="en-GB" sz="1200" dirty="0"/>
              <a:t> and </a:t>
            </a:r>
            <a:r>
              <a:rPr lang="en-GB" sz="1200" u="sng" dirty="0"/>
              <a:t>Hot-seating</a:t>
            </a:r>
            <a:endParaRPr lang="en-GB" sz="1200" dirty="0"/>
          </a:p>
          <a:p>
            <a:r>
              <a:rPr lang="en-GB" sz="1200" dirty="0"/>
              <a:t>C -</a:t>
            </a:r>
            <a:r>
              <a:rPr lang="en-GB" sz="1200" u="sng" dirty="0"/>
              <a:t>Music and Mime</a:t>
            </a:r>
            <a:r>
              <a:rPr lang="en-GB" sz="1200" dirty="0"/>
              <a:t> </a:t>
            </a:r>
          </a:p>
          <a:p>
            <a:r>
              <a:rPr lang="en-GB" sz="1200" dirty="0"/>
              <a:t>D -</a:t>
            </a:r>
            <a:r>
              <a:rPr lang="en-GB" sz="1200" u="sng" dirty="0"/>
              <a:t>Thought Tracking</a:t>
            </a:r>
            <a:r>
              <a:rPr lang="en-GB" sz="1200" dirty="0"/>
              <a:t> and </a:t>
            </a:r>
            <a:r>
              <a:rPr lang="en-GB" sz="1200" u="sng" dirty="0"/>
              <a:t>Conscience Alley</a:t>
            </a:r>
            <a:endParaRPr lang="en-GB" sz="1200" dirty="0"/>
          </a:p>
          <a:p>
            <a:r>
              <a:rPr lang="en-GB" sz="1200" dirty="0"/>
              <a:t>E - </a:t>
            </a:r>
            <a:r>
              <a:rPr lang="en-GB" sz="1200" u="sng" dirty="0"/>
              <a:t>Narration</a:t>
            </a:r>
            <a:r>
              <a:rPr lang="en-GB" sz="1200" dirty="0"/>
              <a:t> </a:t>
            </a:r>
          </a:p>
          <a:p>
            <a:r>
              <a:rPr lang="en-GB" sz="1200" dirty="0"/>
              <a:t>F -Vocal skills: Pitch, pace</a:t>
            </a:r>
          </a:p>
          <a:p>
            <a:r>
              <a:rPr lang="en-GB" sz="1200" dirty="0"/>
              <a:t>    Physical skills: Proxemics, levels, body language </a:t>
            </a:r>
          </a:p>
          <a:p>
            <a:endParaRPr lang="en-GB" dirty="0"/>
          </a:p>
        </p:txBody>
      </p:sp>
      <p:sp>
        <p:nvSpPr>
          <p:cNvPr id="9" name="TextBox 8"/>
          <p:cNvSpPr txBox="1"/>
          <p:nvPr/>
        </p:nvSpPr>
        <p:spPr>
          <a:xfrm>
            <a:off x="182251" y="4795897"/>
            <a:ext cx="3771900" cy="2062103"/>
          </a:xfrm>
          <a:prstGeom prst="rect">
            <a:avLst/>
          </a:prstGeom>
          <a:solidFill>
            <a:schemeClr val="accent5">
              <a:lumMod val="40000"/>
              <a:lumOff val="60000"/>
            </a:schemeClr>
          </a:solidFill>
          <a:ln>
            <a:solidFill>
              <a:schemeClr val="accent1"/>
            </a:solidFill>
          </a:ln>
        </p:spPr>
        <p:txBody>
          <a:bodyPr wrap="square" rtlCol="0">
            <a:spAutoFit/>
          </a:bodyPr>
          <a:lstStyle/>
          <a:p>
            <a:r>
              <a:rPr lang="en-GB" sz="1600" b="1" dirty="0"/>
              <a:t>Creating: </a:t>
            </a:r>
          </a:p>
          <a:p>
            <a:r>
              <a:rPr lang="en-GB" sz="1600" dirty="0"/>
              <a:t>Drama Conventions are explored through teacher led activities, solo, paired and group work. </a:t>
            </a:r>
          </a:p>
          <a:p>
            <a:r>
              <a:rPr lang="en-GB" sz="1600" dirty="0"/>
              <a:t>Stimulus is introduced and the students take the lead on developing the storyline through using their imaginations and conventions.</a:t>
            </a:r>
          </a:p>
        </p:txBody>
      </p:sp>
      <p:sp>
        <p:nvSpPr>
          <p:cNvPr id="10" name="TextBox 9"/>
          <p:cNvSpPr txBox="1"/>
          <p:nvPr/>
        </p:nvSpPr>
        <p:spPr>
          <a:xfrm>
            <a:off x="4200730" y="4856747"/>
            <a:ext cx="3879273" cy="1354217"/>
          </a:xfrm>
          <a:prstGeom prst="rect">
            <a:avLst/>
          </a:prstGeom>
          <a:solidFill>
            <a:schemeClr val="accent4">
              <a:lumMod val="20000"/>
              <a:lumOff val="80000"/>
            </a:schemeClr>
          </a:solidFill>
          <a:ln>
            <a:solidFill>
              <a:schemeClr val="accent4">
                <a:lumMod val="60000"/>
                <a:lumOff val="40000"/>
              </a:schemeClr>
            </a:solidFill>
          </a:ln>
        </p:spPr>
        <p:txBody>
          <a:bodyPr wrap="square" rtlCol="0">
            <a:spAutoFit/>
          </a:bodyPr>
          <a:lstStyle/>
          <a:p>
            <a:r>
              <a:rPr lang="en-GB" b="1" dirty="0"/>
              <a:t>Performing:</a:t>
            </a:r>
          </a:p>
          <a:p>
            <a:r>
              <a:rPr lang="en-GB" sz="1600" dirty="0"/>
              <a:t>Devised group performance is created using Drama Conventions to create an abstract piece that explores the plot of the ‘Missing Sarah’.</a:t>
            </a:r>
          </a:p>
        </p:txBody>
      </p:sp>
      <p:sp>
        <p:nvSpPr>
          <p:cNvPr id="11" name="TextBox 10"/>
          <p:cNvSpPr txBox="1"/>
          <p:nvPr/>
        </p:nvSpPr>
        <p:spPr>
          <a:xfrm>
            <a:off x="8326583" y="4846362"/>
            <a:ext cx="3619500" cy="1600438"/>
          </a:xfrm>
          <a:prstGeom prst="rect">
            <a:avLst/>
          </a:prstGeom>
          <a:solidFill>
            <a:srgbClr val="FF9999"/>
          </a:solidFill>
          <a:ln>
            <a:solidFill>
              <a:srgbClr val="C00000"/>
            </a:solidFill>
          </a:ln>
        </p:spPr>
        <p:txBody>
          <a:bodyPr wrap="square" rtlCol="0">
            <a:spAutoFit/>
          </a:bodyPr>
          <a:lstStyle/>
          <a:p>
            <a:r>
              <a:rPr lang="en-GB" b="1" dirty="0"/>
              <a:t>Responding: </a:t>
            </a:r>
          </a:p>
          <a:p>
            <a:r>
              <a:rPr lang="en-GB" sz="1600" dirty="0"/>
              <a:t>Peer and Solo evaluation of the group performances. Using the Learning Ladder to develop specific feedback. Students learn to use Drama Terms and key moments to support their reflections. </a:t>
            </a:r>
          </a:p>
        </p:txBody>
      </p:sp>
      <p:sp>
        <p:nvSpPr>
          <p:cNvPr id="12" name="TextBox 11"/>
          <p:cNvSpPr txBox="1"/>
          <p:nvPr/>
        </p:nvSpPr>
        <p:spPr>
          <a:xfrm>
            <a:off x="9452264" y="3472334"/>
            <a:ext cx="2587336" cy="1169551"/>
          </a:xfrm>
          <a:prstGeom prst="rect">
            <a:avLst/>
          </a:prstGeom>
          <a:solidFill>
            <a:schemeClr val="accent5">
              <a:lumMod val="60000"/>
              <a:lumOff val="40000"/>
            </a:schemeClr>
          </a:solidFill>
          <a:ln>
            <a:solidFill>
              <a:schemeClr val="accent1">
                <a:lumMod val="75000"/>
              </a:schemeClr>
            </a:solidFill>
          </a:ln>
        </p:spPr>
        <p:txBody>
          <a:bodyPr wrap="square" rtlCol="0">
            <a:spAutoFit/>
          </a:bodyPr>
          <a:lstStyle/>
          <a:p>
            <a:r>
              <a:rPr lang="en-GB" sz="1400" b="1" dirty="0"/>
              <a:t>Assessment: </a:t>
            </a:r>
          </a:p>
          <a:p>
            <a:r>
              <a:rPr lang="en-GB" sz="1400" dirty="0"/>
              <a:t>Group  devised performance with an optional monologue for further challenge. Including conventions explored.</a:t>
            </a:r>
          </a:p>
        </p:txBody>
      </p:sp>
      <p:sp>
        <p:nvSpPr>
          <p:cNvPr id="14" name="TextBox 13"/>
          <p:cNvSpPr txBox="1"/>
          <p:nvPr/>
        </p:nvSpPr>
        <p:spPr>
          <a:xfrm>
            <a:off x="162790" y="3344065"/>
            <a:ext cx="4752109" cy="1323439"/>
          </a:xfrm>
          <a:prstGeom prst="rect">
            <a:avLst/>
          </a:prstGeom>
          <a:solidFill>
            <a:schemeClr val="accent6">
              <a:lumMod val="40000"/>
              <a:lumOff val="60000"/>
            </a:schemeClr>
          </a:solidFill>
          <a:ln>
            <a:solidFill>
              <a:schemeClr val="accent6">
                <a:lumMod val="75000"/>
              </a:schemeClr>
            </a:solidFill>
          </a:ln>
        </p:spPr>
        <p:txBody>
          <a:bodyPr wrap="square" rtlCol="0">
            <a:spAutoFit/>
          </a:bodyPr>
          <a:lstStyle/>
          <a:p>
            <a:r>
              <a:rPr lang="en-GB" sz="1600" b="1" dirty="0"/>
              <a:t>How it fits in: </a:t>
            </a:r>
          </a:p>
          <a:p>
            <a:r>
              <a:rPr lang="en-GB" sz="1600" dirty="0"/>
              <a:t>Drama Conventions are crucial foundation skill to all devising and script work which is a GCSE Drama requirement. It is initially taught in Year 7 and is revisited in this unit in Year 9 . This also  links with PSHE</a:t>
            </a:r>
          </a:p>
        </p:txBody>
      </p:sp>
      <p:pic>
        <p:nvPicPr>
          <p:cNvPr id="13" name="Picture 12"/>
          <p:cNvPicPr>
            <a:picLocks noChangeAspect="1"/>
          </p:cNvPicPr>
          <p:nvPr/>
        </p:nvPicPr>
        <p:blipFill>
          <a:blip r:embed="rId2"/>
          <a:stretch>
            <a:fillRect/>
          </a:stretch>
        </p:blipFill>
        <p:spPr>
          <a:xfrm>
            <a:off x="182251" y="67459"/>
            <a:ext cx="1238250" cy="1200150"/>
          </a:xfrm>
          <a:prstGeom prst="rect">
            <a:avLst/>
          </a:prstGeom>
        </p:spPr>
      </p:pic>
      <p:sp>
        <p:nvSpPr>
          <p:cNvPr id="15" name="TextBox 14"/>
          <p:cNvSpPr txBox="1"/>
          <p:nvPr/>
        </p:nvSpPr>
        <p:spPr>
          <a:xfrm>
            <a:off x="4988427" y="3164267"/>
            <a:ext cx="4140927" cy="1508105"/>
          </a:xfrm>
          <a:prstGeom prst="rect">
            <a:avLst/>
          </a:prstGeom>
          <a:solidFill>
            <a:schemeClr val="accent4">
              <a:lumMod val="40000"/>
              <a:lumOff val="60000"/>
            </a:schemeClr>
          </a:solidFill>
          <a:ln>
            <a:solidFill>
              <a:schemeClr val="tx2"/>
            </a:solidFill>
          </a:ln>
        </p:spPr>
        <p:txBody>
          <a:bodyPr wrap="square" rtlCol="0">
            <a:spAutoFit/>
          </a:bodyPr>
          <a:lstStyle/>
          <a:p>
            <a:r>
              <a:rPr lang="en-GB" sz="1600" b="1" dirty="0"/>
              <a:t>How can I support my child in Drama, as a parent/carer? : </a:t>
            </a:r>
          </a:p>
          <a:p>
            <a:r>
              <a:rPr lang="en-GB" sz="1200" dirty="0"/>
              <a:t>Hot-seat your child- ask them questions about their character and the storyline and get them to answer in character thinking about vocal and physical skills. Ask your child to tell you what a drama convention is and the techniques they’ve already explored in the lessons.  </a:t>
            </a:r>
          </a:p>
        </p:txBody>
      </p:sp>
    </p:spTree>
    <p:extLst>
      <p:ext uri="{BB962C8B-B14F-4D97-AF65-F5344CB8AC3E}">
        <p14:creationId xmlns:p14="http://schemas.microsoft.com/office/powerpoint/2010/main" val="295904550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628474" y="220600"/>
            <a:ext cx="3030893" cy="923330"/>
          </a:xfrm>
          <a:prstGeom prst="rect">
            <a:avLst/>
          </a:prstGeom>
          <a:solidFill>
            <a:schemeClr val="accent5">
              <a:lumMod val="40000"/>
              <a:lumOff val="60000"/>
            </a:schemeClr>
          </a:solidFill>
          <a:ln>
            <a:solidFill>
              <a:schemeClr val="tx1"/>
            </a:solidFill>
          </a:ln>
        </p:spPr>
        <p:txBody>
          <a:bodyPr wrap="square" rtlCol="0">
            <a:spAutoFit/>
          </a:bodyPr>
          <a:lstStyle/>
          <a:p>
            <a:r>
              <a:rPr lang="en-GB" b="1" dirty="0"/>
              <a:t>Summer 1</a:t>
            </a:r>
          </a:p>
          <a:p>
            <a:endParaRPr lang="en-GB" b="1" dirty="0"/>
          </a:p>
          <a:p>
            <a:r>
              <a:rPr lang="en-GB" b="1" dirty="0"/>
              <a:t>DV8 and Physical Theatre</a:t>
            </a:r>
          </a:p>
        </p:txBody>
      </p:sp>
      <p:sp>
        <p:nvSpPr>
          <p:cNvPr id="5" name="TextBox 4"/>
          <p:cNvSpPr txBox="1"/>
          <p:nvPr/>
        </p:nvSpPr>
        <p:spPr>
          <a:xfrm>
            <a:off x="5250873" y="148348"/>
            <a:ext cx="3865418" cy="2800767"/>
          </a:xfrm>
          <a:prstGeom prst="rect">
            <a:avLst/>
          </a:prstGeom>
          <a:solidFill>
            <a:schemeClr val="tx2">
              <a:lumMod val="40000"/>
              <a:lumOff val="60000"/>
            </a:schemeClr>
          </a:solidFill>
          <a:ln>
            <a:solidFill>
              <a:schemeClr val="tx1"/>
            </a:solidFill>
          </a:ln>
        </p:spPr>
        <p:txBody>
          <a:bodyPr wrap="square" rtlCol="0">
            <a:spAutoFit/>
          </a:bodyPr>
          <a:lstStyle/>
          <a:p>
            <a:r>
              <a:rPr lang="en-GB" b="1" dirty="0"/>
              <a:t>Summary:</a:t>
            </a:r>
          </a:p>
          <a:p>
            <a:endParaRPr lang="en-GB" dirty="0"/>
          </a:p>
          <a:p>
            <a:r>
              <a:rPr lang="en-GB" sz="1400" dirty="0"/>
              <a:t>Students are introduced to the Physical Theatre Company DV8. They are taught about the broad spectrum that this genre covers. Students learn about and use Motif Development as a key method to develop an abstract and physical performance based around pub activity. Contact and lift work is also introduced which is then weaved into their work. Props, music and exaggerated acting skills is incorporated in order to create a final ensemble performance. </a:t>
            </a:r>
          </a:p>
        </p:txBody>
      </p:sp>
      <p:sp>
        <p:nvSpPr>
          <p:cNvPr id="7" name="TextBox 6"/>
          <p:cNvSpPr txBox="1"/>
          <p:nvPr/>
        </p:nvSpPr>
        <p:spPr>
          <a:xfrm>
            <a:off x="9452264" y="148348"/>
            <a:ext cx="2493818" cy="3754874"/>
          </a:xfrm>
          <a:prstGeom prst="rect">
            <a:avLst/>
          </a:prstGeom>
          <a:solidFill>
            <a:schemeClr val="accent6">
              <a:lumMod val="40000"/>
              <a:lumOff val="60000"/>
            </a:schemeClr>
          </a:solidFill>
          <a:ln>
            <a:solidFill>
              <a:schemeClr val="tx1"/>
            </a:solidFill>
          </a:ln>
        </p:spPr>
        <p:txBody>
          <a:bodyPr wrap="square" rtlCol="0">
            <a:spAutoFit/>
          </a:bodyPr>
          <a:lstStyle/>
          <a:p>
            <a:r>
              <a:rPr lang="en-GB" dirty="0"/>
              <a:t>Key Words:</a:t>
            </a:r>
          </a:p>
          <a:p>
            <a:r>
              <a:rPr lang="en-GB" sz="1100" dirty="0"/>
              <a:t>DV8</a:t>
            </a:r>
          </a:p>
          <a:p>
            <a:r>
              <a:rPr lang="en-GB" sz="1100" dirty="0"/>
              <a:t>Motif Development</a:t>
            </a:r>
          </a:p>
          <a:p>
            <a:r>
              <a:rPr lang="en-GB" sz="1100" dirty="0"/>
              <a:t>Physical Theatre</a:t>
            </a:r>
          </a:p>
          <a:p>
            <a:r>
              <a:rPr lang="en-GB" sz="1100" dirty="0"/>
              <a:t>Gestures</a:t>
            </a:r>
          </a:p>
          <a:p>
            <a:r>
              <a:rPr lang="en-GB" sz="1100" dirty="0"/>
              <a:t>Exaggeration</a:t>
            </a:r>
          </a:p>
          <a:p>
            <a:r>
              <a:rPr lang="en-GB" sz="1100" dirty="0"/>
              <a:t>Retrograde</a:t>
            </a:r>
          </a:p>
          <a:p>
            <a:r>
              <a:rPr lang="en-GB" sz="1100" dirty="0"/>
              <a:t>Add an action</a:t>
            </a:r>
          </a:p>
          <a:p>
            <a:r>
              <a:rPr lang="en-GB" sz="1100" dirty="0"/>
              <a:t>Repeat</a:t>
            </a:r>
          </a:p>
          <a:p>
            <a:r>
              <a:rPr lang="en-GB" sz="1100" dirty="0"/>
              <a:t>Unison</a:t>
            </a:r>
          </a:p>
          <a:p>
            <a:r>
              <a:rPr lang="en-GB" sz="1100" dirty="0"/>
              <a:t>Canon</a:t>
            </a:r>
          </a:p>
          <a:p>
            <a:r>
              <a:rPr lang="en-GB" sz="1100" dirty="0"/>
              <a:t>Levels</a:t>
            </a:r>
          </a:p>
          <a:p>
            <a:r>
              <a:rPr lang="en-GB" sz="1100" dirty="0"/>
              <a:t>Direction</a:t>
            </a:r>
          </a:p>
          <a:p>
            <a:r>
              <a:rPr lang="en-GB" sz="1100" dirty="0"/>
              <a:t>Pace</a:t>
            </a:r>
          </a:p>
          <a:p>
            <a:r>
              <a:rPr lang="en-GB" sz="1100" dirty="0"/>
              <a:t>Pathways</a:t>
            </a:r>
          </a:p>
          <a:p>
            <a:r>
              <a:rPr lang="en-GB" sz="1100" dirty="0"/>
              <a:t>Formation</a:t>
            </a:r>
          </a:p>
          <a:p>
            <a:r>
              <a:rPr lang="en-GB" sz="1100" dirty="0"/>
              <a:t>Facial expressions</a:t>
            </a:r>
          </a:p>
          <a:p>
            <a:r>
              <a:rPr lang="en-GB" sz="1100" dirty="0"/>
              <a:t>Gestures</a:t>
            </a:r>
          </a:p>
          <a:p>
            <a:r>
              <a:rPr lang="en-GB" sz="1100" dirty="0"/>
              <a:t>Proxemics </a:t>
            </a:r>
          </a:p>
          <a:p>
            <a:r>
              <a:rPr lang="en-GB" sz="1100" dirty="0"/>
              <a:t>Levels</a:t>
            </a:r>
          </a:p>
          <a:p>
            <a:r>
              <a:rPr lang="en-GB" sz="1100" dirty="0"/>
              <a:t>Posture</a:t>
            </a:r>
          </a:p>
        </p:txBody>
      </p:sp>
      <p:sp>
        <p:nvSpPr>
          <p:cNvPr id="8" name="TextBox 7"/>
          <p:cNvSpPr txBox="1"/>
          <p:nvPr/>
        </p:nvSpPr>
        <p:spPr>
          <a:xfrm>
            <a:off x="162791" y="1272465"/>
            <a:ext cx="4752109" cy="2031325"/>
          </a:xfrm>
          <a:prstGeom prst="rect">
            <a:avLst/>
          </a:prstGeom>
          <a:solidFill>
            <a:schemeClr val="bg1">
              <a:lumMod val="85000"/>
            </a:schemeClr>
          </a:solidFill>
          <a:ln>
            <a:solidFill>
              <a:schemeClr val="tx1"/>
            </a:solidFill>
          </a:ln>
        </p:spPr>
        <p:txBody>
          <a:bodyPr wrap="square" rtlCol="0">
            <a:spAutoFit/>
          </a:bodyPr>
          <a:lstStyle/>
          <a:p>
            <a:r>
              <a:rPr lang="en-GB" b="1" dirty="0"/>
              <a:t>Core Knowledge: </a:t>
            </a:r>
          </a:p>
          <a:p>
            <a:r>
              <a:rPr lang="en-GB" sz="1200" dirty="0"/>
              <a:t>A – DV8 are a professional Physical Theatre Company, who create theatre performances and films in the genre of Abstract Physical Theatre.</a:t>
            </a:r>
          </a:p>
          <a:p>
            <a:r>
              <a:rPr lang="en-GB" sz="1200" dirty="0"/>
              <a:t>B –DV8 use a method call, ‘Motif Development’ in order to develop their work. This allows naturalistic gestures to become abstract and physical. </a:t>
            </a:r>
          </a:p>
          <a:p>
            <a:r>
              <a:rPr lang="en-GB" sz="1200" dirty="0"/>
              <a:t>C –‘Motif Development’ elements are; Exaggeration, Add an Action, Repeat, Retrograde, Levels, Direction, Pace, Pathways, Formations, Cannon and Unison.</a:t>
            </a:r>
          </a:p>
          <a:p>
            <a:r>
              <a:rPr lang="en-GB" sz="1200" dirty="0"/>
              <a:t>D –Physical skills: Facial Expressions, Gesture, Proxemics, Levels and Posture</a:t>
            </a:r>
            <a:endParaRPr lang="en-GB" dirty="0"/>
          </a:p>
        </p:txBody>
      </p:sp>
      <p:sp>
        <p:nvSpPr>
          <p:cNvPr id="9" name="TextBox 8"/>
          <p:cNvSpPr txBox="1"/>
          <p:nvPr/>
        </p:nvSpPr>
        <p:spPr>
          <a:xfrm>
            <a:off x="181843" y="4910594"/>
            <a:ext cx="3771900" cy="1846659"/>
          </a:xfrm>
          <a:prstGeom prst="rect">
            <a:avLst/>
          </a:prstGeom>
          <a:solidFill>
            <a:schemeClr val="accent5">
              <a:lumMod val="40000"/>
              <a:lumOff val="60000"/>
            </a:schemeClr>
          </a:solidFill>
          <a:ln>
            <a:solidFill>
              <a:schemeClr val="accent1"/>
            </a:solidFill>
          </a:ln>
        </p:spPr>
        <p:txBody>
          <a:bodyPr wrap="square" rtlCol="0">
            <a:spAutoFit/>
          </a:bodyPr>
          <a:lstStyle/>
          <a:p>
            <a:r>
              <a:rPr lang="en-GB" sz="1200" b="1" dirty="0"/>
              <a:t>Creating: </a:t>
            </a:r>
          </a:p>
          <a:p>
            <a:r>
              <a:rPr lang="en-GB" sz="1400" dirty="0"/>
              <a:t>Exploring the work of DV8 and understanding what Physical Theatre is. </a:t>
            </a:r>
          </a:p>
          <a:p>
            <a:r>
              <a:rPr lang="en-GB" sz="1400" dirty="0"/>
              <a:t>Motif Develop as a process to develop the ensemble piece. </a:t>
            </a:r>
          </a:p>
          <a:p>
            <a:r>
              <a:rPr lang="en-GB" sz="1400" dirty="0"/>
              <a:t>Lift and contact work explore and developed into performance pieces during rehearsal. </a:t>
            </a:r>
          </a:p>
          <a:p>
            <a:endParaRPr lang="en-GB" dirty="0"/>
          </a:p>
        </p:txBody>
      </p:sp>
      <p:sp>
        <p:nvSpPr>
          <p:cNvPr id="10" name="TextBox 9"/>
          <p:cNvSpPr txBox="1"/>
          <p:nvPr/>
        </p:nvSpPr>
        <p:spPr>
          <a:xfrm>
            <a:off x="4200526" y="5265886"/>
            <a:ext cx="3879273" cy="1323439"/>
          </a:xfrm>
          <a:prstGeom prst="rect">
            <a:avLst/>
          </a:prstGeom>
          <a:solidFill>
            <a:schemeClr val="accent4">
              <a:lumMod val="20000"/>
              <a:lumOff val="80000"/>
            </a:schemeClr>
          </a:solidFill>
          <a:ln>
            <a:solidFill>
              <a:schemeClr val="accent4">
                <a:lumMod val="60000"/>
                <a:lumOff val="40000"/>
              </a:schemeClr>
            </a:solidFill>
          </a:ln>
        </p:spPr>
        <p:txBody>
          <a:bodyPr wrap="square" rtlCol="0">
            <a:spAutoFit/>
          </a:bodyPr>
          <a:lstStyle/>
          <a:p>
            <a:r>
              <a:rPr lang="en-GB" sz="1600" b="1" dirty="0"/>
              <a:t>Performing:</a:t>
            </a:r>
          </a:p>
          <a:p>
            <a:endParaRPr lang="en-GB" sz="1600" dirty="0"/>
          </a:p>
          <a:p>
            <a:r>
              <a:rPr lang="en-GB" sz="1600" dirty="0"/>
              <a:t>Ensemble performance created in the style of DV8’s Physical Theatre with lift, contact work, props and music underscore.</a:t>
            </a:r>
          </a:p>
        </p:txBody>
      </p:sp>
      <p:sp>
        <p:nvSpPr>
          <p:cNvPr id="11" name="TextBox 10"/>
          <p:cNvSpPr txBox="1"/>
          <p:nvPr/>
        </p:nvSpPr>
        <p:spPr>
          <a:xfrm>
            <a:off x="8326582" y="5264537"/>
            <a:ext cx="3619500" cy="1415772"/>
          </a:xfrm>
          <a:prstGeom prst="rect">
            <a:avLst/>
          </a:prstGeom>
          <a:solidFill>
            <a:srgbClr val="FF9999"/>
          </a:solidFill>
          <a:ln>
            <a:solidFill>
              <a:srgbClr val="00B050"/>
            </a:solidFill>
          </a:ln>
        </p:spPr>
        <p:txBody>
          <a:bodyPr wrap="square" rtlCol="0">
            <a:spAutoFit/>
          </a:bodyPr>
          <a:lstStyle/>
          <a:p>
            <a:r>
              <a:rPr lang="en-GB" sz="1600" b="1" dirty="0"/>
              <a:t>Responding: </a:t>
            </a:r>
          </a:p>
          <a:p>
            <a:r>
              <a:rPr lang="en-GB" sz="1400" dirty="0"/>
              <a:t>Peer and Solo evaluation of the group performances. Using the Learning Ladder to develop specific feedback. Students learn to use Drama Terms and key moments to support their reflections. </a:t>
            </a:r>
          </a:p>
        </p:txBody>
      </p:sp>
      <p:sp>
        <p:nvSpPr>
          <p:cNvPr id="12" name="TextBox 11"/>
          <p:cNvSpPr txBox="1"/>
          <p:nvPr/>
        </p:nvSpPr>
        <p:spPr>
          <a:xfrm>
            <a:off x="9358746" y="3999104"/>
            <a:ext cx="2587336" cy="1169551"/>
          </a:xfrm>
          <a:prstGeom prst="rect">
            <a:avLst/>
          </a:prstGeom>
          <a:solidFill>
            <a:schemeClr val="accent5">
              <a:lumMod val="60000"/>
              <a:lumOff val="40000"/>
            </a:schemeClr>
          </a:solidFill>
          <a:ln>
            <a:solidFill>
              <a:schemeClr val="accent1">
                <a:lumMod val="75000"/>
              </a:schemeClr>
            </a:solidFill>
          </a:ln>
        </p:spPr>
        <p:txBody>
          <a:bodyPr wrap="square" rtlCol="0">
            <a:spAutoFit/>
          </a:bodyPr>
          <a:lstStyle/>
          <a:p>
            <a:r>
              <a:rPr lang="en-GB" sz="1400" b="1" dirty="0"/>
              <a:t>Assessment: </a:t>
            </a:r>
          </a:p>
          <a:p>
            <a:r>
              <a:rPr lang="en-GB" sz="1400" dirty="0"/>
              <a:t>Ensemble Physical Theatre piece in the style of DV8’s work inspired by their pub scene from ‘Enter Achilles’</a:t>
            </a:r>
          </a:p>
        </p:txBody>
      </p:sp>
      <p:sp>
        <p:nvSpPr>
          <p:cNvPr id="14" name="TextBox 13"/>
          <p:cNvSpPr txBox="1"/>
          <p:nvPr/>
        </p:nvSpPr>
        <p:spPr>
          <a:xfrm>
            <a:off x="141366" y="3400081"/>
            <a:ext cx="4752109" cy="1384995"/>
          </a:xfrm>
          <a:prstGeom prst="rect">
            <a:avLst/>
          </a:prstGeom>
          <a:solidFill>
            <a:schemeClr val="accent6">
              <a:lumMod val="40000"/>
              <a:lumOff val="60000"/>
            </a:schemeClr>
          </a:solidFill>
          <a:ln>
            <a:solidFill>
              <a:schemeClr val="accent6">
                <a:lumMod val="75000"/>
              </a:schemeClr>
            </a:solidFill>
          </a:ln>
        </p:spPr>
        <p:txBody>
          <a:bodyPr wrap="square" rtlCol="0">
            <a:spAutoFit/>
          </a:bodyPr>
          <a:lstStyle/>
          <a:p>
            <a:r>
              <a:rPr lang="en-GB" sz="1400" b="1" dirty="0"/>
              <a:t>How it fits in: </a:t>
            </a:r>
          </a:p>
          <a:p>
            <a:r>
              <a:rPr lang="en-GB" sz="1400" dirty="0"/>
              <a:t>It is an important part of the GCSE and A level Drama course to understand a range of Theatre Makers and Practitioners. This company incorporates Dance and Lift work with supports links with PE. Another form of Physical Theatre is also explored in Year 7.</a:t>
            </a:r>
          </a:p>
        </p:txBody>
      </p:sp>
      <p:pic>
        <p:nvPicPr>
          <p:cNvPr id="13" name="Picture 12"/>
          <p:cNvPicPr>
            <a:picLocks noChangeAspect="1"/>
          </p:cNvPicPr>
          <p:nvPr/>
        </p:nvPicPr>
        <p:blipFill>
          <a:blip r:embed="rId2"/>
          <a:stretch>
            <a:fillRect/>
          </a:stretch>
        </p:blipFill>
        <p:spPr>
          <a:xfrm>
            <a:off x="181843" y="56193"/>
            <a:ext cx="1238250" cy="1200150"/>
          </a:xfrm>
          <a:prstGeom prst="rect">
            <a:avLst/>
          </a:prstGeom>
        </p:spPr>
      </p:pic>
      <p:sp>
        <p:nvSpPr>
          <p:cNvPr id="15" name="TextBox 14"/>
          <p:cNvSpPr txBox="1"/>
          <p:nvPr/>
        </p:nvSpPr>
        <p:spPr>
          <a:xfrm>
            <a:off x="5102406" y="3207027"/>
            <a:ext cx="4140927" cy="1877437"/>
          </a:xfrm>
          <a:prstGeom prst="rect">
            <a:avLst/>
          </a:prstGeom>
          <a:solidFill>
            <a:schemeClr val="accent4">
              <a:lumMod val="40000"/>
              <a:lumOff val="60000"/>
            </a:schemeClr>
          </a:solidFill>
          <a:ln>
            <a:solidFill>
              <a:schemeClr val="tx2"/>
            </a:solidFill>
          </a:ln>
        </p:spPr>
        <p:txBody>
          <a:bodyPr wrap="square" rtlCol="0">
            <a:spAutoFit/>
          </a:bodyPr>
          <a:lstStyle/>
          <a:p>
            <a:r>
              <a:rPr lang="en-GB" sz="1600" b="1" dirty="0"/>
              <a:t>How can I support my child in Drama, as a parent/carer? : </a:t>
            </a:r>
          </a:p>
          <a:p>
            <a:r>
              <a:rPr lang="en-GB" sz="1200" dirty="0"/>
              <a:t>Encourage your child to think about performance in a different light to naturalistic.  Physical theatre is using our bodies in a more dance like style to enhance our performances.  Ask them to show you and talk to you about Motif Development and the techniques they have used.  Ask them to teach you how to do  a ‘Counter Balance’ or a ‘Contact Lift’. Remind them to teach you the safety checks first.</a:t>
            </a:r>
          </a:p>
        </p:txBody>
      </p:sp>
    </p:spTree>
    <p:extLst>
      <p:ext uri="{BB962C8B-B14F-4D97-AF65-F5344CB8AC3E}">
        <p14:creationId xmlns:p14="http://schemas.microsoft.com/office/powerpoint/2010/main" val="276013640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800354" y="137528"/>
            <a:ext cx="2186689" cy="923330"/>
          </a:xfrm>
          <a:prstGeom prst="rect">
            <a:avLst/>
          </a:prstGeom>
          <a:solidFill>
            <a:schemeClr val="accent1">
              <a:lumMod val="40000"/>
              <a:lumOff val="60000"/>
            </a:schemeClr>
          </a:solidFill>
          <a:ln>
            <a:solidFill>
              <a:schemeClr val="tx1"/>
            </a:solidFill>
          </a:ln>
        </p:spPr>
        <p:txBody>
          <a:bodyPr wrap="square" rtlCol="0">
            <a:spAutoFit/>
          </a:bodyPr>
          <a:lstStyle/>
          <a:p>
            <a:r>
              <a:rPr lang="en-GB" b="1" dirty="0"/>
              <a:t>Summer 2</a:t>
            </a:r>
          </a:p>
          <a:p>
            <a:endParaRPr lang="en-GB" b="1" dirty="0"/>
          </a:p>
          <a:p>
            <a:r>
              <a:rPr lang="en-GB" b="1" dirty="0"/>
              <a:t>Live Theatre</a:t>
            </a:r>
          </a:p>
        </p:txBody>
      </p:sp>
      <p:sp>
        <p:nvSpPr>
          <p:cNvPr id="5" name="TextBox 4"/>
          <p:cNvSpPr txBox="1"/>
          <p:nvPr/>
        </p:nvSpPr>
        <p:spPr>
          <a:xfrm>
            <a:off x="4941667" y="143927"/>
            <a:ext cx="4312378" cy="2739211"/>
          </a:xfrm>
          <a:prstGeom prst="rect">
            <a:avLst/>
          </a:prstGeom>
          <a:solidFill>
            <a:schemeClr val="tx2">
              <a:lumMod val="40000"/>
              <a:lumOff val="60000"/>
            </a:schemeClr>
          </a:solidFill>
          <a:ln>
            <a:solidFill>
              <a:schemeClr val="tx1"/>
            </a:solidFill>
          </a:ln>
        </p:spPr>
        <p:txBody>
          <a:bodyPr wrap="square" rtlCol="0">
            <a:spAutoFit/>
          </a:bodyPr>
          <a:lstStyle/>
          <a:p>
            <a:r>
              <a:rPr lang="en-GB" b="1" dirty="0"/>
              <a:t>Summary:</a:t>
            </a:r>
          </a:p>
          <a:p>
            <a:r>
              <a:rPr lang="en-GB" sz="1400" dirty="0"/>
              <a:t>The viewing of live theatre and the ability to pick out key elements.</a:t>
            </a:r>
          </a:p>
          <a:p>
            <a:r>
              <a:rPr lang="en-GB" sz="1400" dirty="0"/>
              <a:t>You use the 4 strand structure for each point you make. </a:t>
            </a:r>
          </a:p>
          <a:p>
            <a:r>
              <a:rPr lang="en-GB" sz="1400" dirty="0"/>
              <a:t>Use a range of key terminology. </a:t>
            </a:r>
          </a:p>
          <a:p>
            <a:r>
              <a:rPr lang="en-GB" sz="1400" dirty="0"/>
              <a:t>Give examples from a variety of theatrical elements.  </a:t>
            </a:r>
          </a:p>
          <a:p>
            <a:r>
              <a:rPr lang="en-GB" sz="1400" dirty="0"/>
              <a:t>Recognise what was effective and what was not and why.</a:t>
            </a:r>
          </a:p>
          <a:p>
            <a:r>
              <a:rPr lang="en-GB" sz="1400" dirty="0"/>
              <a:t>Highlight key moments in an effective reflective way. </a:t>
            </a:r>
          </a:p>
          <a:p>
            <a:r>
              <a:rPr lang="en-GB" sz="1400" dirty="0"/>
              <a:t>Can highlight  a range of key points for each theatrical element. </a:t>
            </a:r>
          </a:p>
          <a:p>
            <a:r>
              <a:rPr lang="en-GB" sz="1400" dirty="0"/>
              <a:t>Understand use  of quotes and the actors’ names  when writing.</a:t>
            </a:r>
          </a:p>
        </p:txBody>
      </p:sp>
      <p:sp>
        <p:nvSpPr>
          <p:cNvPr id="7" name="TextBox 6"/>
          <p:cNvSpPr txBox="1"/>
          <p:nvPr/>
        </p:nvSpPr>
        <p:spPr>
          <a:xfrm>
            <a:off x="9425496" y="77877"/>
            <a:ext cx="2493818" cy="3508653"/>
          </a:xfrm>
          <a:prstGeom prst="rect">
            <a:avLst/>
          </a:prstGeom>
          <a:solidFill>
            <a:schemeClr val="accent6">
              <a:lumMod val="40000"/>
              <a:lumOff val="60000"/>
            </a:schemeClr>
          </a:solidFill>
          <a:ln>
            <a:solidFill>
              <a:schemeClr val="tx1"/>
            </a:solidFill>
          </a:ln>
        </p:spPr>
        <p:txBody>
          <a:bodyPr wrap="square" rtlCol="0">
            <a:spAutoFit/>
          </a:bodyPr>
          <a:lstStyle/>
          <a:p>
            <a:r>
              <a:rPr lang="en-GB" b="1" dirty="0"/>
              <a:t>Key Words:</a:t>
            </a:r>
          </a:p>
          <a:p>
            <a:r>
              <a:rPr lang="en-GB" sz="1200" dirty="0"/>
              <a:t>Lighting</a:t>
            </a:r>
          </a:p>
          <a:p>
            <a:r>
              <a:rPr lang="en-GB" sz="1200" dirty="0"/>
              <a:t>Gels</a:t>
            </a:r>
          </a:p>
          <a:p>
            <a:r>
              <a:rPr lang="en-GB" sz="1200" dirty="0"/>
              <a:t>Colours</a:t>
            </a:r>
          </a:p>
          <a:p>
            <a:r>
              <a:rPr lang="en-GB" sz="1200" dirty="0"/>
              <a:t>Costume</a:t>
            </a:r>
          </a:p>
          <a:p>
            <a:r>
              <a:rPr lang="en-GB" sz="1200" dirty="0"/>
              <a:t>Era</a:t>
            </a:r>
          </a:p>
          <a:p>
            <a:r>
              <a:rPr lang="en-GB" sz="1200" dirty="0"/>
              <a:t>Set</a:t>
            </a:r>
          </a:p>
          <a:p>
            <a:r>
              <a:rPr lang="en-GB" sz="1200" dirty="0"/>
              <a:t>Proscenium Arch </a:t>
            </a:r>
          </a:p>
          <a:p>
            <a:r>
              <a:rPr lang="en-GB" sz="1200" dirty="0"/>
              <a:t>Sound/Music</a:t>
            </a:r>
          </a:p>
          <a:p>
            <a:r>
              <a:rPr lang="en-GB" sz="1200" dirty="0"/>
              <a:t>Props</a:t>
            </a:r>
          </a:p>
          <a:p>
            <a:r>
              <a:rPr lang="en-GB" sz="1200" dirty="0"/>
              <a:t>Vocal skills</a:t>
            </a:r>
          </a:p>
          <a:p>
            <a:r>
              <a:rPr lang="en-GB" sz="1200" dirty="0"/>
              <a:t>Physical Skills</a:t>
            </a:r>
          </a:p>
          <a:p>
            <a:r>
              <a:rPr lang="en-GB" sz="1200" dirty="0"/>
              <a:t>Tone</a:t>
            </a:r>
          </a:p>
          <a:p>
            <a:r>
              <a:rPr lang="en-GB" sz="1200" dirty="0"/>
              <a:t>Pitch</a:t>
            </a:r>
          </a:p>
          <a:p>
            <a:r>
              <a:rPr lang="en-GB" sz="1200" dirty="0"/>
              <a:t>Facial expressions</a:t>
            </a:r>
          </a:p>
          <a:p>
            <a:r>
              <a:rPr lang="en-GB" sz="1200" dirty="0"/>
              <a:t>Body language</a:t>
            </a:r>
          </a:p>
          <a:p>
            <a:r>
              <a:rPr lang="en-GB" sz="1200" dirty="0"/>
              <a:t>Pace</a:t>
            </a:r>
          </a:p>
          <a:p>
            <a:r>
              <a:rPr lang="en-GB" sz="1200" dirty="0"/>
              <a:t>Audience Impact</a:t>
            </a:r>
            <a:endParaRPr lang="en-GB" dirty="0"/>
          </a:p>
        </p:txBody>
      </p:sp>
      <p:sp>
        <p:nvSpPr>
          <p:cNvPr id="8" name="TextBox 7"/>
          <p:cNvSpPr txBox="1"/>
          <p:nvPr/>
        </p:nvSpPr>
        <p:spPr>
          <a:xfrm>
            <a:off x="162790" y="1513532"/>
            <a:ext cx="4752109" cy="1908215"/>
          </a:xfrm>
          <a:prstGeom prst="rect">
            <a:avLst/>
          </a:prstGeom>
          <a:solidFill>
            <a:schemeClr val="bg1">
              <a:lumMod val="85000"/>
            </a:schemeClr>
          </a:solidFill>
          <a:ln>
            <a:solidFill>
              <a:schemeClr val="tx1"/>
            </a:solidFill>
          </a:ln>
        </p:spPr>
        <p:txBody>
          <a:bodyPr wrap="square" rtlCol="0">
            <a:spAutoFit/>
          </a:bodyPr>
          <a:lstStyle/>
          <a:p>
            <a:r>
              <a:rPr lang="en-GB" b="1" dirty="0"/>
              <a:t>Core Knowledge: </a:t>
            </a:r>
          </a:p>
          <a:p>
            <a:r>
              <a:rPr lang="en-GB" sz="1600" dirty="0"/>
              <a:t>A-The viewing of live theatre</a:t>
            </a:r>
          </a:p>
          <a:p>
            <a:r>
              <a:rPr lang="en-GB" sz="1600" dirty="0"/>
              <a:t>B-Use of 4 strand structure</a:t>
            </a:r>
          </a:p>
          <a:p>
            <a:r>
              <a:rPr lang="en-GB" sz="1600" dirty="0"/>
              <a:t>C-Use a range of key terminology. </a:t>
            </a:r>
          </a:p>
          <a:p>
            <a:r>
              <a:rPr lang="en-GB" sz="1600" dirty="0"/>
              <a:t>D-Understanding of a variety of theatrical elements.  </a:t>
            </a:r>
          </a:p>
          <a:p>
            <a:r>
              <a:rPr lang="en-GB" sz="1600" dirty="0"/>
              <a:t>E-Be able to write about successes or failures in a reflective way</a:t>
            </a:r>
          </a:p>
        </p:txBody>
      </p:sp>
      <p:sp>
        <p:nvSpPr>
          <p:cNvPr id="9" name="TextBox 8"/>
          <p:cNvSpPr txBox="1"/>
          <p:nvPr/>
        </p:nvSpPr>
        <p:spPr>
          <a:xfrm>
            <a:off x="162790" y="4627850"/>
            <a:ext cx="3771900" cy="1877437"/>
          </a:xfrm>
          <a:prstGeom prst="rect">
            <a:avLst/>
          </a:prstGeom>
          <a:solidFill>
            <a:schemeClr val="accent5">
              <a:lumMod val="40000"/>
              <a:lumOff val="60000"/>
            </a:schemeClr>
          </a:solidFill>
          <a:ln>
            <a:solidFill>
              <a:schemeClr val="tx1"/>
            </a:solidFill>
          </a:ln>
        </p:spPr>
        <p:txBody>
          <a:bodyPr wrap="square" rtlCol="0">
            <a:spAutoFit/>
          </a:bodyPr>
          <a:lstStyle/>
          <a:p>
            <a:r>
              <a:rPr lang="en-GB" b="1" dirty="0"/>
              <a:t>Creating: </a:t>
            </a:r>
          </a:p>
          <a:p>
            <a:r>
              <a:rPr lang="en-GB" sz="1600" dirty="0"/>
              <a:t>This may involve research into how the piece is created and the stimuli explored as to how the piece began.  If peer work the process of devising and creating will be known.  </a:t>
            </a:r>
          </a:p>
          <a:p>
            <a:endParaRPr lang="en-GB" dirty="0"/>
          </a:p>
        </p:txBody>
      </p:sp>
      <p:sp>
        <p:nvSpPr>
          <p:cNvPr id="10" name="TextBox 9"/>
          <p:cNvSpPr txBox="1"/>
          <p:nvPr/>
        </p:nvSpPr>
        <p:spPr>
          <a:xfrm>
            <a:off x="4150031" y="4627850"/>
            <a:ext cx="3879273" cy="2092881"/>
          </a:xfrm>
          <a:prstGeom prst="rect">
            <a:avLst/>
          </a:prstGeom>
          <a:solidFill>
            <a:schemeClr val="accent4">
              <a:lumMod val="20000"/>
              <a:lumOff val="80000"/>
            </a:schemeClr>
          </a:solidFill>
          <a:ln>
            <a:solidFill>
              <a:schemeClr val="accent4">
                <a:lumMod val="60000"/>
                <a:lumOff val="40000"/>
              </a:schemeClr>
            </a:solidFill>
          </a:ln>
        </p:spPr>
        <p:txBody>
          <a:bodyPr wrap="square" rtlCol="0">
            <a:spAutoFit/>
          </a:bodyPr>
          <a:lstStyle/>
          <a:p>
            <a:r>
              <a:rPr lang="en-GB" b="1" dirty="0"/>
              <a:t>Performing:</a:t>
            </a:r>
          </a:p>
          <a:p>
            <a:r>
              <a:rPr lang="en-GB" sz="1600" dirty="0"/>
              <a:t>In this sense the performing forms the basis for the live theatre reflection to be written on.  Whether the live theatre be a professional production or that of peer’s work.  It is important for students to understand the way performance works and they must be able to pick this apart. </a:t>
            </a:r>
          </a:p>
        </p:txBody>
      </p:sp>
      <p:sp>
        <p:nvSpPr>
          <p:cNvPr id="11" name="TextBox 10"/>
          <p:cNvSpPr txBox="1"/>
          <p:nvPr/>
        </p:nvSpPr>
        <p:spPr>
          <a:xfrm>
            <a:off x="8270376" y="4627850"/>
            <a:ext cx="3619500" cy="2092881"/>
          </a:xfrm>
          <a:prstGeom prst="rect">
            <a:avLst/>
          </a:prstGeom>
          <a:solidFill>
            <a:srgbClr val="FF9999"/>
          </a:solidFill>
          <a:ln>
            <a:solidFill>
              <a:srgbClr val="C00000"/>
            </a:solidFill>
          </a:ln>
        </p:spPr>
        <p:txBody>
          <a:bodyPr wrap="square" rtlCol="0">
            <a:spAutoFit/>
          </a:bodyPr>
          <a:lstStyle/>
          <a:p>
            <a:r>
              <a:rPr lang="en-GB" b="1" dirty="0"/>
              <a:t>Responding:</a:t>
            </a:r>
          </a:p>
          <a:p>
            <a:r>
              <a:rPr lang="en-GB" sz="1600" dirty="0"/>
              <a:t>Reflecting upon what is seen in the live performance both verbally and written.  This will be done as a group, sharing ideas and as an individual.  The use of key terminology and following the structure is key.  A clear understanding of audience impact is imperative.</a:t>
            </a:r>
          </a:p>
        </p:txBody>
      </p:sp>
      <p:sp>
        <p:nvSpPr>
          <p:cNvPr id="12" name="TextBox 11"/>
          <p:cNvSpPr txBox="1"/>
          <p:nvPr/>
        </p:nvSpPr>
        <p:spPr>
          <a:xfrm>
            <a:off x="9378737" y="3660914"/>
            <a:ext cx="2587336" cy="892552"/>
          </a:xfrm>
          <a:prstGeom prst="rect">
            <a:avLst/>
          </a:prstGeom>
          <a:solidFill>
            <a:schemeClr val="accent5">
              <a:lumMod val="60000"/>
              <a:lumOff val="40000"/>
            </a:schemeClr>
          </a:solidFill>
          <a:ln>
            <a:solidFill>
              <a:schemeClr val="tx1"/>
            </a:solidFill>
          </a:ln>
        </p:spPr>
        <p:txBody>
          <a:bodyPr wrap="square" rtlCol="0">
            <a:spAutoFit/>
          </a:bodyPr>
          <a:lstStyle/>
          <a:p>
            <a:r>
              <a:rPr lang="en-GB" sz="1600" b="1" dirty="0"/>
              <a:t>Assessment: </a:t>
            </a:r>
          </a:p>
          <a:p>
            <a:r>
              <a:rPr lang="en-GB" sz="1200" dirty="0"/>
              <a:t>A written assessment, where students will follow a structure focusing on key terminology and reflection. </a:t>
            </a:r>
          </a:p>
        </p:txBody>
      </p:sp>
      <p:sp>
        <p:nvSpPr>
          <p:cNvPr id="14" name="TextBox 13"/>
          <p:cNvSpPr txBox="1"/>
          <p:nvPr/>
        </p:nvSpPr>
        <p:spPr>
          <a:xfrm>
            <a:off x="152794" y="3679271"/>
            <a:ext cx="4752109" cy="861774"/>
          </a:xfrm>
          <a:prstGeom prst="rect">
            <a:avLst/>
          </a:prstGeom>
          <a:solidFill>
            <a:schemeClr val="accent6">
              <a:lumMod val="40000"/>
              <a:lumOff val="60000"/>
            </a:schemeClr>
          </a:solidFill>
          <a:ln>
            <a:solidFill>
              <a:schemeClr val="tx1"/>
            </a:solidFill>
          </a:ln>
        </p:spPr>
        <p:txBody>
          <a:bodyPr wrap="square" rtlCol="0">
            <a:spAutoFit/>
          </a:bodyPr>
          <a:lstStyle/>
          <a:p>
            <a:r>
              <a:rPr lang="en-GB" b="1" dirty="0"/>
              <a:t>How it fits in: </a:t>
            </a:r>
          </a:p>
          <a:p>
            <a:r>
              <a:rPr lang="en-GB" sz="1600" dirty="0"/>
              <a:t>At GCSE and A Level students must view and write about live theatre.</a:t>
            </a:r>
          </a:p>
        </p:txBody>
      </p:sp>
      <p:pic>
        <p:nvPicPr>
          <p:cNvPr id="13" name="Picture 12"/>
          <p:cNvPicPr>
            <a:picLocks noChangeAspect="1"/>
          </p:cNvPicPr>
          <p:nvPr/>
        </p:nvPicPr>
        <p:blipFill>
          <a:blip r:embed="rId2"/>
          <a:stretch>
            <a:fillRect/>
          </a:stretch>
        </p:blipFill>
        <p:spPr>
          <a:xfrm>
            <a:off x="257897" y="77877"/>
            <a:ext cx="1238250" cy="1200150"/>
          </a:xfrm>
          <a:prstGeom prst="rect">
            <a:avLst/>
          </a:prstGeom>
        </p:spPr>
      </p:pic>
      <p:sp>
        <p:nvSpPr>
          <p:cNvPr id="15" name="TextBox 14"/>
          <p:cNvSpPr txBox="1"/>
          <p:nvPr/>
        </p:nvSpPr>
        <p:spPr>
          <a:xfrm>
            <a:off x="5113118" y="2925218"/>
            <a:ext cx="4140927" cy="1508105"/>
          </a:xfrm>
          <a:prstGeom prst="rect">
            <a:avLst/>
          </a:prstGeom>
          <a:solidFill>
            <a:schemeClr val="accent4">
              <a:lumMod val="40000"/>
              <a:lumOff val="60000"/>
            </a:schemeClr>
          </a:solidFill>
          <a:ln>
            <a:solidFill>
              <a:schemeClr val="tx2"/>
            </a:solidFill>
          </a:ln>
        </p:spPr>
        <p:txBody>
          <a:bodyPr wrap="square" rtlCol="0">
            <a:spAutoFit/>
          </a:bodyPr>
          <a:lstStyle/>
          <a:p>
            <a:r>
              <a:rPr lang="en-GB" sz="1600" b="1" dirty="0"/>
              <a:t>How can I support my child in Drama, as a parent/carer? : </a:t>
            </a:r>
            <a:endParaRPr lang="en-GB" sz="1200" dirty="0"/>
          </a:p>
          <a:p>
            <a:r>
              <a:rPr lang="en-GB" sz="1200" dirty="0"/>
              <a:t>Watch a programme on TV with your child and try and evaluate the acting that you see,  What worked well and why?  Who was particularly good in a scene and what did they do with their voice or physicality to show this? Think about what impact this has on you as audience members. </a:t>
            </a:r>
          </a:p>
        </p:txBody>
      </p:sp>
    </p:spTree>
    <p:extLst>
      <p:ext uri="{BB962C8B-B14F-4D97-AF65-F5344CB8AC3E}">
        <p14:creationId xmlns:p14="http://schemas.microsoft.com/office/powerpoint/2010/main" val="279911260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1D9A78"/>
      </a:accent1>
      <a:accent2>
        <a:srgbClr val="8BC145"/>
      </a:accent2>
      <a:accent3>
        <a:srgbClr val="36AFCE"/>
      </a:accent3>
      <a:accent4>
        <a:srgbClr val="1D6FA9"/>
      </a:accent4>
      <a:accent5>
        <a:srgbClr val="B74919"/>
      </a:accent5>
      <a:accent6>
        <a:srgbClr val="F19D19"/>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AE6F2518-B084-4896-AF52-66CC2144AA26}"/>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F5E49357EBD6784F9BFE2F9686E40A89" ma:contentTypeVersion="5" ma:contentTypeDescription="Create a new document." ma:contentTypeScope="" ma:versionID="169f1ebb6ce21ce09c780d85bfc46316">
  <xsd:schema xmlns:xsd="http://www.w3.org/2001/XMLSchema" xmlns:xs="http://www.w3.org/2001/XMLSchema" xmlns:p="http://schemas.microsoft.com/office/2006/metadata/properties" xmlns:ns2="a2c5d848-953b-417c-b3b7-d110e318d55a" xmlns:ns3="4753969b-93d6-4390-ad67-f8a913156631" targetNamespace="http://schemas.microsoft.com/office/2006/metadata/properties" ma:root="true" ma:fieldsID="c66c5cf5a588b6e3f1e6da63d4dea550" ns2:_="" ns3:_="">
    <xsd:import namespace="a2c5d848-953b-417c-b3b7-d110e318d55a"/>
    <xsd:import namespace="4753969b-93d6-4390-ad67-f8a913156631"/>
    <xsd:element name="properties">
      <xsd:complexType>
        <xsd:sequence>
          <xsd:element name="documentManagement">
            <xsd:complexType>
              <xsd:all>
                <xsd:element ref="ns2:MediaServiceMetadata" minOccurs="0"/>
                <xsd:element ref="ns2:MediaServiceFastMetadata" minOccurs="0"/>
                <xsd:element ref="ns3:SharedWithUsers" minOccurs="0"/>
                <xsd:element ref="ns3:SharedWithDetails" minOccurs="0"/>
                <xsd:element ref="ns2:MediaServiceObjectDetectorVersion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2c5d848-953b-417c-b3b7-d110e318d55a"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bjectDetectorVersions" ma:index="12" nillable="true" ma:displayName="MediaServiceObjectDetectorVersions" ma:hidden="true" ma:indexed="true" ma:internalName="MediaServiceObjectDetectorVersions"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4753969b-93d6-4390-ad67-f8a913156631" elementFormDefault="qualified">
    <xsd:import namespace="http://schemas.microsoft.com/office/2006/documentManagement/types"/>
    <xsd:import namespace="http://schemas.microsoft.com/office/infopath/2007/PartnerControls"/>
    <xsd:element name="SharedWithUsers" ma:index="1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SharedWithUsers xmlns="4753969b-93d6-4390-ad67-f8a913156631">
      <UserInfo>
        <DisplayName/>
        <AccountId xsi:nil="true"/>
        <AccountType/>
      </UserInfo>
    </SharedWithUsers>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06C00EE4-922C-4218-BAA2-0E380FE62E6A}">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a2c5d848-953b-417c-b3b7-d110e318d55a"/>
    <ds:schemaRef ds:uri="4753969b-93d6-4390-ad67-f8a91315663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D6FF6522-95F8-4CDC-9E2E-51242EA6A17B}">
  <ds:schemaRefs>
    <ds:schemaRef ds:uri="http://schemas.microsoft.com/office/2006/metadata/properties"/>
    <ds:schemaRef ds:uri="http://schemas.microsoft.com/office/infopath/2007/PartnerControls"/>
    <ds:schemaRef ds:uri="fec6db09-a9d2-4039-9e9c-b15d51163c8a"/>
    <ds:schemaRef ds:uri="549576e2-089f-4243-b4f0-13ec40ab948f"/>
    <ds:schemaRef ds:uri="4753969b-93d6-4390-ad67-f8a913156631"/>
  </ds:schemaRefs>
</ds:datastoreItem>
</file>

<file path=customXml/itemProps3.xml><?xml version="1.0" encoding="utf-8"?>
<ds:datastoreItem xmlns:ds="http://schemas.openxmlformats.org/officeDocument/2006/customXml" ds:itemID="{7ACFA7E2-7FCC-4B8A-93B8-3F5949C8B000}">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846</TotalTime>
  <Words>4048</Words>
  <Application>Microsoft Office PowerPoint</Application>
  <PresentationFormat>Widescreen</PresentationFormat>
  <Paragraphs>333</Paragraphs>
  <Slides>13</Slides>
  <Notes>0</Notes>
  <HiddenSlides>0</HiddenSlides>
  <MMClips>0</MMClips>
  <ScaleCrop>false</ScaleCrop>
  <HeadingPairs>
    <vt:vector size="8" baseType="variant">
      <vt:variant>
        <vt:lpstr>Fonts Used</vt:lpstr>
      </vt:variant>
      <vt:variant>
        <vt:i4>6</vt:i4>
      </vt:variant>
      <vt:variant>
        <vt:lpstr>Theme</vt:lpstr>
      </vt:variant>
      <vt:variant>
        <vt:i4>3</vt:i4>
      </vt:variant>
      <vt:variant>
        <vt:lpstr>Embedded OLE Servers</vt:lpstr>
      </vt:variant>
      <vt:variant>
        <vt:i4>1</vt:i4>
      </vt:variant>
      <vt:variant>
        <vt:lpstr>Slide Titles</vt:lpstr>
      </vt:variant>
      <vt:variant>
        <vt:i4>13</vt:i4>
      </vt:variant>
    </vt:vector>
  </HeadingPairs>
  <TitlesOfParts>
    <vt:vector size="23" baseType="lpstr">
      <vt:lpstr>Arial</vt:lpstr>
      <vt:lpstr>Arial Rounded MT Bold</vt:lpstr>
      <vt:lpstr>Calibri</vt:lpstr>
      <vt:lpstr>Calibri Light</vt:lpstr>
      <vt:lpstr>Symbol</vt:lpstr>
      <vt:lpstr>Times New Roman</vt:lpstr>
      <vt:lpstr>Office Theme</vt:lpstr>
      <vt:lpstr>1_Office Theme</vt:lpstr>
      <vt:lpstr>Office Theme</vt:lpstr>
      <vt:lpstr>Document</vt:lpstr>
      <vt:lpstr>Year 9 Drama Curriculum Overview</vt:lpstr>
      <vt:lpstr>Drama Vision 2022 onwards…</vt:lpstr>
      <vt:lpstr>PowerPoint Presentation</vt:lpstr>
      <vt:lpstr>PowerPoint Presentation</vt:lpstr>
      <vt:lpstr>PowerPoint Presentation</vt:lpstr>
      <vt:lpstr>Assessment In Drama at KS3</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B J Pelleymounter</dc:creator>
  <cp:lastModifiedBy>Thomas Oneill</cp:lastModifiedBy>
  <cp:revision>84</cp:revision>
  <dcterms:created xsi:type="dcterms:W3CDTF">2022-05-03T04:28:28Z</dcterms:created>
  <dcterms:modified xsi:type="dcterms:W3CDTF">2023-10-06T19:40:44Z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0x010100F5E49357EBD6784F9BFE2F9686E40A89</vt:lpwstr>
  </property>
  <property fmtid="{D5CDD505-2E9C-101B-9397-08002B2CF9AE}" pid="3" name="Order">
    <vt:r8>181200</vt:r8>
  </property>
  <property fmtid="{D5CDD505-2E9C-101B-9397-08002B2CF9AE}" pid="4" name="MediaServiceImageTags">
    <vt:lpwstr/>
  </property>
  <property fmtid="{D5CDD505-2E9C-101B-9397-08002B2CF9AE}" pid="5" name="xd_Signature">
    <vt:bool>false</vt:bool>
  </property>
  <property fmtid="{D5CDD505-2E9C-101B-9397-08002B2CF9AE}" pid="6" name="xd_ProgID">
    <vt:lpwstr/>
  </property>
  <property fmtid="{D5CDD505-2E9C-101B-9397-08002B2CF9AE}" pid="7" name="_SourceUrl">
    <vt:lpwstr/>
  </property>
  <property fmtid="{D5CDD505-2E9C-101B-9397-08002B2CF9AE}" pid="8" name="_SharedFileIndex">
    <vt:lpwstr/>
  </property>
  <property fmtid="{D5CDD505-2E9C-101B-9397-08002B2CF9AE}" pid="9" name="ComplianceAssetId">
    <vt:lpwstr/>
  </property>
  <property fmtid="{D5CDD505-2E9C-101B-9397-08002B2CF9AE}" pid="10" name="TemplateUrl">
    <vt:lpwstr/>
  </property>
  <property fmtid="{D5CDD505-2E9C-101B-9397-08002B2CF9AE}" pid="11" name="_ExtendedDescription">
    <vt:lpwstr/>
  </property>
  <property fmtid="{D5CDD505-2E9C-101B-9397-08002B2CF9AE}" pid="12" name="TriggerFlowInfo">
    <vt:lpwstr/>
  </property>
</Properties>
</file>