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12F3EA-4B38-4158-8975-54488F71FC46}" type="datetimeFigureOut">
              <a:rPr lang="en-GB" smtClean="0"/>
              <a:t>26/01/2021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B064FA-A2BB-4B81-9076-D7162520CF6E}"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CB064FA-A2BB-4B81-9076-D7162520CF6E}" type="slidenum">
              <a:rPr lang="en-GB" smtClean="0"/>
              <a:t>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7584" y="620688"/>
            <a:ext cx="7772400" cy="864096"/>
          </a:xfrm>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2.jpe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7544" y="692696"/>
            <a:ext cx="8229600" cy="1143000"/>
          </a:xfrm>
          <a:prstGeom prst="rect">
            <a:avLst/>
          </a:prstGeom>
        </p:spPr>
        <p:txBody>
          <a:bodyPr vert="horz" lIns="91440" tIns="45720" rIns="91440" bIns="45720" rtlCol="0" anchor="ctr">
            <a:normAutofit/>
          </a:bodyPr>
          <a:lstStyle/>
          <a:p>
            <a:endParaRPr lang="en-GB" dirty="0"/>
          </a:p>
        </p:txBody>
      </p:sp>
      <p:pic>
        <p:nvPicPr>
          <p:cNvPr id="7" name="Object 1"/>
          <p:cNvPicPr/>
          <p:nvPr userDrawn="1"/>
        </p:nvPicPr>
        <p:blipFill>
          <a:blip r:embed="rId4" cstate="print"/>
          <a:srcRect b="-3474"/>
          <a:stretch>
            <a:fillRect/>
          </a:stretch>
        </p:blipFill>
        <p:spPr bwMode="auto">
          <a:xfrm>
            <a:off x="0" y="0"/>
            <a:ext cx="9144000" cy="342900"/>
          </a:xfrm>
          <a:prstGeom prst="rect">
            <a:avLst/>
          </a:prstGeom>
          <a:noFill/>
          <a:ln w="9525">
            <a:noFill/>
            <a:miter lim="800000"/>
            <a:headEnd/>
            <a:tailEnd/>
          </a:ln>
        </p:spPr>
      </p:pic>
      <p:pic>
        <p:nvPicPr>
          <p:cNvPr id="8" name="Picture 7" descr="School Wellbeing Service.jpg"/>
          <p:cNvPicPr/>
          <p:nvPr userDrawn="1"/>
        </p:nvPicPr>
        <p:blipFill>
          <a:blip r:embed="rId5" cstate="print"/>
          <a:srcRect/>
          <a:stretch>
            <a:fillRect/>
          </a:stretch>
        </p:blipFill>
        <p:spPr bwMode="auto">
          <a:xfrm>
            <a:off x="0" y="6010275"/>
            <a:ext cx="1400175" cy="847725"/>
          </a:xfrm>
          <a:prstGeom prst="rect">
            <a:avLst/>
          </a:prstGeom>
          <a:noFill/>
          <a:ln w="9525">
            <a:noFill/>
            <a:miter lim="800000"/>
            <a:headEnd/>
            <a:tailEnd/>
          </a:ln>
        </p:spPr>
      </p:pic>
      <p:pic>
        <p:nvPicPr>
          <p:cNvPr id="9" name="Picture 8" descr="CYC Master logo colour.emf"/>
          <p:cNvPicPr/>
          <p:nvPr userDrawn="1"/>
        </p:nvPicPr>
        <p:blipFill>
          <a:blip r:embed="rId6" cstate="print"/>
          <a:srcRect/>
          <a:stretch>
            <a:fillRect/>
          </a:stretch>
        </p:blipFill>
        <p:spPr bwMode="auto">
          <a:xfrm>
            <a:off x="7620000" y="6210300"/>
            <a:ext cx="1524000" cy="6477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b="1" kern="1200">
          <a:solidFill>
            <a:schemeClr val="accent2">
              <a:lumMod val="75000"/>
            </a:schemeClr>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184710" y="2348880"/>
            <a:ext cx="3528392" cy="3528392"/>
          </a:xfrm>
          <a:prstGeom prst="rect">
            <a:avLst/>
          </a:prstGeom>
        </p:spPr>
      </p:pic>
      <p:sp>
        <p:nvSpPr>
          <p:cNvPr id="2" name="Title 1"/>
          <p:cNvSpPr>
            <a:spLocks noGrp="1"/>
          </p:cNvSpPr>
          <p:nvPr>
            <p:ph type="ctrTitle"/>
          </p:nvPr>
        </p:nvSpPr>
        <p:spPr>
          <a:xfrm>
            <a:off x="612775" y="620688"/>
            <a:ext cx="7987209" cy="720080"/>
          </a:xfrm>
        </p:spPr>
        <p:txBody>
          <a:bodyPr>
            <a:normAutofit fontScale="90000"/>
          </a:bodyPr>
          <a:lstStyle/>
          <a:p>
            <a:pPr algn="l"/>
            <a:r>
              <a:rPr lang="en-GB" sz="3200" dirty="0" smtClean="0">
                <a:solidFill>
                  <a:schemeClr val="accent4">
                    <a:lumMod val="75000"/>
                  </a:schemeClr>
                </a:solidFill>
              </a:rPr>
              <a:t/>
            </a:r>
            <a:br>
              <a:rPr lang="en-GB" sz="3200" dirty="0" smtClean="0">
                <a:solidFill>
                  <a:schemeClr val="accent4">
                    <a:lumMod val="75000"/>
                  </a:schemeClr>
                </a:solidFill>
              </a:rPr>
            </a:br>
            <a:r>
              <a:rPr lang="en-GB" sz="3200" dirty="0" smtClean="0">
                <a:solidFill>
                  <a:schemeClr val="accent4">
                    <a:lumMod val="75000"/>
                  </a:schemeClr>
                </a:solidFill>
              </a:rPr>
              <a:t/>
            </a:r>
            <a:br>
              <a:rPr lang="en-GB" sz="3200" dirty="0" smtClean="0">
                <a:solidFill>
                  <a:schemeClr val="accent4">
                    <a:lumMod val="75000"/>
                  </a:schemeClr>
                </a:solidFill>
              </a:rPr>
            </a:br>
            <a:r>
              <a:rPr lang="en-GB" sz="3200" dirty="0">
                <a:solidFill>
                  <a:schemeClr val="accent4">
                    <a:lumMod val="75000"/>
                  </a:schemeClr>
                </a:solidFill>
              </a:rPr>
              <a:t/>
            </a:r>
            <a:br>
              <a:rPr lang="en-GB" sz="3200" dirty="0">
                <a:solidFill>
                  <a:schemeClr val="accent4">
                    <a:lumMod val="75000"/>
                  </a:schemeClr>
                </a:solidFill>
              </a:rPr>
            </a:br>
            <a:r>
              <a:rPr lang="en-GB" sz="3200" dirty="0" smtClean="0">
                <a:solidFill>
                  <a:schemeClr val="accent4">
                    <a:lumMod val="75000"/>
                  </a:schemeClr>
                </a:solidFill>
              </a:rPr>
              <a:t/>
            </a:r>
            <a:br>
              <a:rPr lang="en-GB" sz="3200" dirty="0" smtClean="0">
                <a:solidFill>
                  <a:schemeClr val="accent4">
                    <a:lumMod val="75000"/>
                  </a:schemeClr>
                </a:solidFill>
              </a:rPr>
            </a:br>
            <a:r>
              <a:rPr lang="en-GB" sz="3200" dirty="0" smtClean="0">
                <a:solidFill>
                  <a:schemeClr val="accent4">
                    <a:lumMod val="75000"/>
                  </a:schemeClr>
                </a:solidFill>
              </a:rPr>
              <a:t/>
            </a:r>
            <a:br>
              <a:rPr lang="en-GB" sz="3200" dirty="0" smtClean="0">
                <a:solidFill>
                  <a:schemeClr val="accent4">
                    <a:lumMod val="75000"/>
                  </a:schemeClr>
                </a:solidFill>
              </a:rPr>
            </a:br>
            <a:r>
              <a:rPr lang="en-GB" sz="3200" dirty="0">
                <a:solidFill>
                  <a:schemeClr val="accent4">
                    <a:lumMod val="75000"/>
                  </a:schemeClr>
                </a:solidFill>
              </a:rPr>
              <a:t/>
            </a:r>
            <a:br>
              <a:rPr lang="en-GB" sz="3200" dirty="0">
                <a:solidFill>
                  <a:schemeClr val="accent4">
                    <a:lumMod val="75000"/>
                  </a:schemeClr>
                </a:solidFill>
              </a:rPr>
            </a:br>
            <a:r>
              <a:rPr lang="en-GB" sz="2200" dirty="0">
                <a:solidFill>
                  <a:schemeClr val="tx1"/>
                </a:solidFill>
              </a:rPr>
              <a:t/>
            </a:r>
            <a:br>
              <a:rPr lang="en-GB" sz="2200" dirty="0">
                <a:solidFill>
                  <a:schemeClr val="tx1"/>
                </a:solidFill>
              </a:rPr>
            </a:br>
            <a:endParaRPr lang="en-GB" sz="2200" dirty="0">
              <a:solidFill>
                <a:schemeClr val="tx1"/>
              </a:solidFill>
            </a:endParaRPr>
          </a:p>
        </p:txBody>
      </p:sp>
      <p:sp>
        <p:nvSpPr>
          <p:cNvPr id="3" name="AutoShape 2" descr="Motivation vs Movement - Performance in Peop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Motivation vs Movement - Performance in Peop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p:cNvSpPr txBox="1"/>
          <p:nvPr/>
        </p:nvSpPr>
        <p:spPr>
          <a:xfrm>
            <a:off x="1043608" y="1648718"/>
            <a:ext cx="7409401" cy="1600438"/>
          </a:xfrm>
          <a:prstGeom prst="rect">
            <a:avLst/>
          </a:prstGeom>
          <a:noFill/>
        </p:spPr>
        <p:txBody>
          <a:bodyPr wrap="none" rtlCol="0">
            <a:spAutoFit/>
          </a:bodyPr>
          <a:lstStyle/>
          <a:p>
            <a:r>
              <a:rPr lang="en-GB" sz="4000" b="1" dirty="0" smtClean="0">
                <a:solidFill>
                  <a:schemeClr val="accent2">
                    <a:lumMod val="75000"/>
                  </a:schemeClr>
                </a:solidFill>
                <a:latin typeface="+mj-lt"/>
              </a:rPr>
              <a:t>Weekly wellbeing Challenge </a:t>
            </a:r>
          </a:p>
          <a:p>
            <a:endParaRPr lang="en-GB" dirty="0"/>
          </a:p>
          <a:p>
            <a:pPr algn="ctr"/>
            <a:r>
              <a:rPr lang="en-GB" sz="4000" b="1" dirty="0" smtClean="0"/>
              <a:t>Gratitude </a:t>
            </a:r>
            <a:endParaRPr lang="en-GB" sz="4000"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764704"/>
            <a:ext cx="8229600" cy="1143000"/>
          </a:xfrm>
        </p:spPr>
        <p:txBody>
          <a:bodyPr>
            <a:normAutofit fontScale="90000"/>
          </a:bodyPr>
          <a:lstStyle/>
          <a:p>
            <a:pPr algn="l"/>
            <a:r>
              <a:rPr lang="en-GB" sz="2000" b="0" dirty="0" smtClean="0">
                <a:solidFill>
                  <a:srgbClr val="7030A0"/>
                </a:solidFill>
                <a:latin typeface="+mn-lt"/>
              </a:rPr>
              <a:t>For our weekly wellbeing challenge this week, we will look at ways to promote gratitude</a:t>
            </a:r>
            <a:r>
              <a:rPr lang="en-GB" sz="1600" b="0" dirty="0" smtClean="0">
                <a:solidFill>
                  <a:srgbClr val="7030A0"/>
                </a:solidFill>
                <a:latin typeface="+mn-lt"/>
              </a:rPr>
              <a:t>. </a:t>
            </a:r>
            <a:r>
              <a:rPr lang="en-GB" sz="2000" b="0" dirty="0" smtClean="0">
                <a:solidFill>
                  <a:srgbClr val="7030A0"/>
                </a:solidFill>
                <a:latin typeface="+mn-lt"/>
              </a:rPr>
              <a:t/>
            </a:r>
            <a:br>
              <a:rPr lang="en-GB" sz="2000" b="0" dirty="0" smtClean="0">
                <a:solidFill>
                  <a:srgbClr val="7030A0"/>
                </a:solidFill>
                <a:latin typeface="+mn-lt"/>
              </a:rPr>
            </a:br>
            <a:r>
              <a:rPr lang="en-GB" sz="2000" b="0" dirty="0">
                <a:solidFill>
                  <a:srgbClr val="7030A0"/>
                </a:solidFill>
                <a:latin typeface="+mn-lt"/>
              </a:rPr>
              <a:t/>
            </a:r>
            <a:br>
              <a:rPr lang="en-GB" sz="2000" b="0" dirty="0">
                <a:solidFill>
                  <a:srgbClr val="7030A0"/>
                </a:solidFill>
                <a:latin typeface="+mn-lt"/>
              </a:rPr>
            </a:br>
            <a:r>
              <a:rPr lang="en-GB" sz="2000" b="0" dirty="0" smtClean="0">
                <a:solidFill>
                  <a:srgbClr val="7030A0"/>
                </a:solidFill>
                <a:latin typeface="+mn-lt"/>
              </a:rPr>
              <a:t/>
            </a:r>
            <a:br>
              <a:rPr lang="en-GB" sz="2000" b="0" dirty="0" smtClean="0">
                <a:solidFill>
                  <a:srgbClr val="7030A0"/>
                </a:solidFill>
                <a:latin typeface="+mn-lt"/>
              </a:rPr>
            </a:br>
            <a:r>
              <a:rPr lang="en-GB" sz="2000" b="0" dirty="0">
                <a:solidFill>
                  <a:srgbClr val="7030A0"/>
                </a:solidFill>
                <a:latin typeface="+mn-lt"/>
              </a:rPr>
              <a:t/>
            </a:r>
            <a:br>
              <a:rPr lang="en-GB" sz="2000" b="0" dirty="0">
                <a:solidFill>
                  <a:srgbClr val="7030A0"/>
                </a:solidFill>
                <a:latin typeface="+mn-lt"/>
              </a:rPr>
            </a:br>
            <a:endParaRPr lang="en-GB" sz="2000" b="0" dirty="0">
              <a:solidFill>
                <a:srgbClr val="7030A0"/>
              </a:solidFill>
              <a:latin typeface="+mn-lt"/>
            </a:endParaRPr>
          </a:p>
        </p:txBody>
      </p:sp>
      <p:sp>
        <p:nvSpPr>
          <p:cNvPr id="4" name="TextBox 3"/>
          <p:cNvSpPr txBox="1"/>
          <p:nvPr/>
        </p:nvSpPr>
        <p:spPr>
          <a:xfrm>
            <a:off x="673340" y="1371731"/>
            <a:ext cx="7992888" cy="4016484"/>
          </a:xfrm>
          <a:prstGeom prst="rect">
            <a:avLst/>
          </a:prstGeom>
          <a:noFill/>
        </p:spPr>
        <p:txBody>
          <a:bodyPr wrap="square" rtlCol="0">
            <a:spAutoFit/>
          </a:bodyPr>
          <a:lstStyle/>
          <a:p>
            <a:r>
              <a:rPr lang="en-GB" b="1" dirty="0" smtClean="0"/>
              <a:t>What is gratitude and the benefits of practicing gratitude.</a:t>
            </a:r>
          </a:p>
          <a:p>
            <a:endParaRPr lang="en-GB" dirty="0"/>
          </a:p>
          <a:p>
            <a:r>
              <a:rPr lang="en-GB" dirty="0" smtClean="0"/>
              <a:t>Gratitude </a:t>
            </a:r>
            <a:r>
              <a:rPr lang="en-GB" dirty="0"/>
              <a:t>is a thankful appreciation for what an individual receives, whether tangible or intangible. With gratitude, people acknowledge the goodness in their lives. In the process, people usually recognize that the source of that goodness lies at least partially outside themselves. As a result, gratitude also helps people connect to something larger than themselves as individuals — whether to other people, nature, or a higher power.</a:t>
            </a:r>
          </a:p>
          <a:p>
            <a:endParaRPr lang="en-GB" dirty="0"/>
          </a:p>
          <a:p>
            <a:r>
              <a:rPr lang="en-GB" dirty="0"/>
              <a:t>In positive psychology research, gratitude is strongly and consistently associated with greater happiness. Gratitude helps people feel more positive emotions, relish good experiences, improve their health, deal with adversity, and build strong relationships</a:t>
            </a:r>
            <a:r>
              <a:rPr lang="en-GB" dirty="0" smtClean="0"/>
              <a:t>. </a:t>
            </a:r>
          </a:p>
          <a:p>
            <a:endParaRPr lang="en-GB" sz="1050" b="1" dirty="0"/>
          </a:p>
          <a:p>
            <a:r>
              <a:rPr lang="en-GB" sz="1050" b="1" dirty="0"/>
              <a:t>(Harvard Health </a:t>
            </a:r>
            <a:r>
              <a:rPr lang="en-GB" sz="1050" b="1" dirty="0" smtClean="0"/>
              <a:t>Publishing, November 2011)</a:t>
            </a:r>
            <a:endParaRPr lang="en-GB" sz="1050" b="1" dirty="0"/>
          </a:p>
        </p:txBody>
      </p:sp>
    </p:spTree>
    <p:extLst>
      <p:ext uri="{BB962C8B-B14F-4D97-AF65-F5344CB8AC3E}">
        <p14:creationId xmlns:p14="http://schemas.microsoft.com/office/powerpoint/2010/main" val="241318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Ways to </a:t>
            </a:r>
            <a:r>
              <a:rPr lang="en-GB" dirty="0" smtClean="0"/>
              <a:t>promote </a:t>
            </a:r>
            <a:r>
              <a:rPr lang="en-GB" dirty="0"/>
              <a:t>gratitude</a:t>
            </a:r>
          </a:p>
        </p:txBody>
      </p:sp>
      <p:sp>
        <p:nvSpPr>
          <p:cNvPr id="3" name="TextBox 2"/>
          <p:cNvSpPr txBox="1"/>
          <p:nvPr/>
        </p:nvSpPr>
        <p:spPr>
          <a:xfrm>
            <a:off x="225860" y="2060848"/>
            <a:ext cx="8712968" cy="4739759"/>
          </a:xfrm>
          <a:prstGeom prst="rect">
            <a:avLst/>
          </a:prstGeom>
          <a:noFill/>
        </p:spPr>
        <p:txBody>
          <a:bodyPr wrap="square" rtlCol="0">
            <a:spAutoFit/>
          </a:bodyPr>
          <a:lstStyle/>
          <a:p>
            <a:r>
              <a:rPr lang="en-GB" sz="1600" dirty="0"/>
              <a:t>Gratitude is a way for people to appreciate what they have instead of always reaching for something new in the hopes it will make them happier, or thinking they can't feel satisfied until every physical and material need is met. Gratitude helps people refocus on what they have instead of what they </a:t>
            </a:r>
            <a:r>
              <a:rPr lang="en-GB" sz="1600" dirty="0" smtClean="0"/>
              <a:t>lack. </a:t>
            </a:r>
            <a:r>
              <a:rPr lang="en-GB" sz="1600" dirty="0"/>
              <a:t>A</a:t>
            </a:r>
            <a:r>
              <a:rPr lang="en-GB" sz="1600" dirty="0" smtClean="0"/>
              <a:t>lthough </a:t>
            </a:r>
            <a:r>
              <a:rPr lang="en-GB" sz="1600" dirty="0"/>
              <a:t>it may feel </a:t>
            </a:r>
            <a:r>
              <a:rPr lang="en-GB" sz="1600" dirty="0" smtClean="0"/>
              <a:t>unnatural </a:t>
            </a:r>
            <a:r>
              <a:rPr lang="en-GB" sz="1600" dirty="0"/>
              <a:t>at first, this mental state grows stronger with use and practice.</a:t>
            </a:r>
          </a:p>
          <a:p>
            <a:endParaRPr lang="en-GB" sz="1600" dirty="0"/>
          </a:p>
          <a:p>
            <a:r>
              <a:rPr lang="en-GB" sz="1600" b="1" dirty="0">
                <a:solidFill>
                  <a:srgbClr val="7030A0"/>
                </a:solidFill>
              </a:rPr>
              <a:t>Here are some ways to </a:t>
            </a:r>
            <a:r>
              <a:rPr lang="en-GB" sz="1600" b="1" dirty="0" smtClean="0">
                <a:solidFill>
                  <a:srgbClr val="7030A0"/>
                </a:solidFill>
              </a:rPr>
              <a:t>promote </a:t>
            </a:r>
            <a:r>
              <a:rPr lang="en-GB" sz="1600" b="1" dirty="0">
                <a:solidFill>
                  <a:srgbClr val="7030A0"/>
                </a:solidFill>
              </a:rPr>
              <a:t>gratitude on a regular basis.</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Write a thank-you </a:t>
            </a:r>
            <a:r>
              <a:rPr lang="en-GB" sz="1600" dirty="0" smtClean="0"/>
              <a:t>note, email or text message. </a:t>
            </a:r>
            <a:r>
              <a:rPr lang="en-GB" sz="1600" dirty="0"/>
              <a:t>You can make yourself happier and nurture your relationship with another person by writing </a:t>
            </a:r>
            <a:r>
              <a:rPr lang="en-GB" sz="1600" dirty="0" smtClean="0"/>
              <a:t>and </a:t>
            </a:r>
            <a:r>
              <a:rPr lang="en-GB" sz="1600" dirty="0"/>
              <a:t>expressing your enjoyment and appreciation of that person's impact on your life. </a:t>
            </a:r>
            <a:r>
              <a:rPr lang="en-GB" sz="1600" dirty="0" smtClean="0"/>
              <a:t>Make </a:t>
            </a:r>
            <a:r>
              <a:rPr lang="en-GB" sz="1600" dirty="0"/>
              <a:t>a habit of sending at least one gratitude letter a month. Once in a while, write one to </a:t>
            </a:r>
            <a:r>
              <a:rPr lang="en-GB" sz="1600" dirty="0" smtClean="0"/>
              <a:t>yourself.</a:t>
            </a:r>
            <a:endParaRPr lang="en-GB" sz="1600" dirty="0"/>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Thank someone mentally. </a:t>
            </a:r>
            <a:r>
              <a:rPr lang="en-GB" sz="1600" dirty="0" smtClean="0"/>
              <a:t>If you struggle with time…It </a:t>
            </a:r>
            <a:r>
              <a:rPr lang="en-GB" sz="1600" dirty="0"/>
              <a:t>may help just to think about someone who has done something nice for you, and mentally thank the individual</a:t>
            </a:r>
            <a:r>
              <a:rPr lang="en-GB" sz="1600" dirty="0" smtClean="0"/>
              <a:t>. This helps your mind to move to a positive place. </a:t>
            </a:r>
            <a:r>
              <a:rPr lang="en-GB" sz="1100" b="1" dirty="0" smtClean="0"/>
              <a:t> (</a:t>
            </a:r>
            <a:r>
              <a:rPr lang="en-GB" sz="1100" b="1" dirty="0"/>
              <a:t>Harvard Health Publishing, November 2011)</a:t>
            </a:r>
          </a:p>
          <a:p>
            <a:endParaRPr lang="en-GB" sz="1600" dirty="0"/>
          </a:p>
          <a:p>
            <a:endParaRPr lang="en-GB" sz="1600" dirty="0" smtClean="0"/>
          </a:p>
          <a:p>
            <a:endParaRPr lang="en-GB" sz="1600" dirty="0"/>
          </a:p>
          <a:p>
            <a:endParaRPr lang="en-GB" sz="1400" dirty="0"/>
          </a:p>
        </p:txBody>
      </p:sp>
    </p:spTree>
    <p:extLst>
      <p:ext uri="{BB962C8B-B14F-4D97-AF65-F5344CB8AC3E}">
        <p14:creationId xmlns:p14="http://schemas.microsoft.com/office/powerpoint/2010/main" val="1938203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Ways to promote gratitude continued…</a:t>
            </a:r>
            <a:endParaRPr lang="en-GB" dirty="0"/>
          </a:p>
        </p:txBody>
      </p:sp>
      <p:sp>
        <p:nvSpPr>
          <p:cNvPr id="3" name="TextBox 2"/>
          <p:cNvSpPr txBox="1"/>
          <p:nvPr/>
        </p:nvSpPr>
        <p:spPr>
          <a:xfrm>
            <a:off x="467544" y="2060848"/>
            <a:ext cx="8229600" cy="4031873"/>
          </a:xfrm>
          <a:prstGeom prst="rect">
            <a:avLst/>
          </a:prstGeom>
          <a:noFill/>
        </p:spPr>
        <p:txBody>
          <a:bodyPr wrap="square" rtlCol="0">
            <a:spAutoFit/>
          </a:bodyPr>
          <a:lstStyle/>
          <a:p>
            <a:pPr marL="285750" indent="-285750">
              <a:buFont typeface="Arial" panose="020B0604020202020204" pitchFamily="34" charset="0"/>
              <a:buChar char="•"/>
            </a:pPr>
            <a:r>
              <a:rPr lang="en-GB" sz="1600" dirty="0"/>
              <a:t>Keep a gratitude journal. Make it a habit to write down or share with a loved one thoughts about </a:t>
            </a:r>
            <a:r>
              <a:rPr lang="en-GB" sz="1600" dirty="0" smtClean="0"/>
              <a:t>all of the things that you were grateful for that day.</a:t>
            </a:r>
            <a:endParaRPr lang="en-GB" sz="1600" dirty="0"/>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Count your blessings. Pick a time every week to sit down and write about your blessings — reflecting on what went right or what you are grateful for. Sometimes it helps to pick a number — such as three to five things — that you will identify each week. As you write, be specific and think about the sensations you felt when something good happened to you.</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smtClean="0"/>
              <a:t>Pray. </a:t>
            </a:r>
            <a:r>
              <a:rPr lang="en-GB" sz="1600" dirty="0"/>
              <a:t>People who are religious can use prayer to cultivate gratitude.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Meditate. Mindfulness meditation involves focusing on the present moment without judgment. Although people often focus on a word or phrase (such as "peace"), it is also possible to focus on what you're grateful for </a:t>
            </a:r>
            <a:r>
              <a:rPr lang="en-GB" sz="1600" dirty="0" smtClean="0"/>
              <a:t>(sunshine, music, face-timing loved ones </a:t>
            </a:r>
            <a:r>
              <a:rPr lang="en-GB" sz="1600" dirty="0"/>
              <a:t>etc</a:t>
            </a:r>
            <a:r>
              <a:rPr lang="en-GB" sz="1600" dirty="0" smtClean="0"/>
              <a:t>.)</a:t>
            </a:r>
          </a:p>
          <a:p>
            <a:pPr marL="285750" indent="-285750">
              <a:buFont typeface="Arial" panose="020B0604020202020204" pitchFamily="34" charset="0"/>
              <a:buChar char="•"/>
            </a:pPr>
            <a:endParaRPr lang="en-GB" sz="1100" b="1" dirty="0"/>
          </a:p>
          <a:p>
            <a:r>
              <a:rPr lang="en-GB" sz="1100" b="1" dirty="0" smtClean="0"/>
              <a:t>         (</a:t>
            </a:r>
            <a:r>
              <a:rPr lang="en-GB" sz="1100" b="1" dirty="0"/>
              <a:t>Harvard Health Publishing, November 2011)</a:t>
            </a:r>
          </a:p>
          <a:p>
            <a:endParaRPr lang="en-GB" sz="1600" dirty="0"/>
          </a:p>
        </p:txBody>
      </p:sp>
    </p:spTree>
    <p:extLst>
      <p:ext uri="{BB962C8B-B14F-4D97-AF65-F5344CB8AC3E}">
        <p14:creationId xmlns:p14="http://schemas.microsoft.com/office/powerpoint/2010/main" val="3787019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Segoe Prin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201</TotalTime>
  <Words>548</Words>
  <Application>Microsoft Office PowerPoint</Application>
  <PresentationFormat>On-screen Show (4:3)</PresentationFormat>
  <Paragraphs>33</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Segoe Print</vt:lpstr>
      <vt:lpstr>Office Theme</vt:lpstr>
      <vt:lpstr>       </vt:lpstr>
      <vt:lpstr>For our weekly wellbeing challenge this week, we will look at ways to promote gratitude.     </vt:lpstr>
      <vt:lpstr>Ways to promote gratitude</vt:lpstr>
      <vt:lpstr>Ways to promote gratitude continued…</vt:lpstr>
    </vt:vector>
  </TitlesOfParts>
  <Company>City of York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cpopilm</dc:creator>
  <cp:lastModifiedBy>Begum, Rohima</cp:lastModifiedBy>
  <cp:revision>28</cp:revision>
  <dcterms:created xsi:type="dcterms:W3CDTF">2018-09-17T10:57:14Z</dcterms:created>
  <dcterms:modified xsi:type="dcterms:W3CDTF">2021-01-26T15:38:46Z</dcterms:modified>
</cp:coreProperties>
</file>