
<file path=[Content_Types].xml><?xml version="1.0" encoding="utf-8"?>
<Types xmlns="http://schemas.openxmlformats.org/package/2006/content-types">
  <Default Extension="docx" ContentType="application/vnd.openxmlformats-officedocument.wordprocessingml.document"/>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744" r:id="rId5"/>
  </p:sldMasterIdLst>
  <p:sldIdLst>
    <p:sldId id="270" r:id="rId6"/>
    <p:sldId id="268" r:id="rId7"/>
    <p:sldId id="266" r:id="rId8"/>
    <p:sldId id="274" r:id="rId9"/>
    <p:sldId id="265" r:id="rId10"/>
    <p:sldId id="272" r:id="rId11"/>
    <p:sldId id="273" r:id="rId12"/>
    <p:sldId id="257" r:id="rId13"/>
    <p:sldId id="258" r:id="rId14"/>
    <p:sldId id="259" r:id="rId15"/>
    <p:sldId id="260" r:id="rId16"/>
    <p:sldId id="261" r:id="rId17"/>
    <p:sldId id="262"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FF99"/>
    <a:srgbClr val="99CCFF"/>
    <a:srgbClr val="FFFFCC"/>
    <a:srgbClr val="CCFFFF"/>
    <a:srgbClr val="CCFFCC"/>
    <a:srgbClr val="FFCCCC"/>
    <a:srgbClr val="CCECFF"/>
    <a:srgbClr val="FF9999"/>
    <a:srgbClr val="FFCC99"/>
    <a:srgbClr val="CCCC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8F20356-F05B-4D09-B370-24A70494E36D}" v="1" dt="2023-10-06T08:56:41.072"/>
    <p1510:client id="{D6BE4849-1B93-44ED-889C-7C5F0C659B96}" v="1" dt="2023-10-06T08:49:56.04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775DCB02-9BB8-47FD-8907-85C794F793BA}" styleName="Themed Style 1 - Accent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E8034E78-7F5D-4C2E-B375-FC64B27BC917}" styleName="Dark Style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left>
            <a:ln w="25400" cmpd="sng">
              <a:solidFill>
                <a:schemeClr val="lt1"/>
              </a:solidFill>
            </a:ln>
          </a:left>
        </a:tcBdr>
        <a:fill>
          <a:solidFill>
            <a:schemeClr val="dk1">
              <a:tint val="60000"/>
            </a:schemeClr>
          </a:solidFill>
        </a:fill>
      </a:tcStyle>
    </a:lastCol>
    <a:firstCol>
      <a:tcTxStyle b="on"/>
      <a:tcStyle>
        <a:tcBdr>
          <a:right>
            <a:ln w="25400" cmpd="sng">
              <a:solidFill>
                <a:schemeClr val="lt1"/>
              </a:solidFill>
            </a:ln>
          </a:right>
        </a:tcBdr>
        <a:fill>
          <a:solidFill>
            <a:schemeClr val="dk1">
              <a:tint val="60000"/>
            </a:schemeClr>
          </a:solidFill>
        </a:fill>
      </a:tcStyle>
    </a:firstCol>
    <a:lastRow>
      <a:tcTxStyle b="on"/>
      <a:tcStyle>
        <a:tcBdr>
          <a:top>
            <a:ln w="25400" cmpd="sng">
              <a:solidFill>
                <a:schemeClr val="lt1"/>
              </a:solidFill>
            </a:ln>
          </a:top>
        </a:tcBdr>
        <a:fill>
          <a:solidFill>
            <a:schemeClr val="dk1">
              <a:tint val="6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40" autoAdjust="0"/>
    <p:restoredTop sz="94660"/>
  </p:normalViewPr>
  <p:slideViewPr>
    <p:cSldViewPr snapToGrid="0">
      <p:cViewPr varScale="1">
        <p:scale>
          <a:sx n="69" d="100"/>
          <a:sy n="69" d="100"/>
        </p:scale>
        <p:origin x="696"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2.xml"/><Relationship Id="rId15" Type="http://schemas.openxmlformats.org/officeDocument/2006/relationships/slide" Target="slides/slide10.xml"/><Relationship Id="rId23" Type="http://schemas.microsoft.com/office/2015/10/relationships/revisionInfo" Target="revisionInfo.xml"/><Relationship Id="rId10" Type="http://schemas.openxmlformats.org/officeDocument/2006/relationships/slide" Target="slides/slide5.xml"/><Relationship Id="rId19"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6F49284A-EBA6-491C-88B2-085C45412675}" type="datetimeFigureOut">
              <a:rPr lang="en-GB" smtClean="0"/>
              <a:t>06/10/2023</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FAEF209D-C53F-4459-AC48-BB0E714A6B0C}" type="slidenum">
              <a:rPr lang="en-GB" smtClean="0"/>
              <a:t>‹#›</a:t>
            </a:fld>
            <a:endParaRPr lang="en-GB" dirty="0"/>
          </a:p>
        </p:txBody>
      </p:sp>
    </p:spTree>
    <p:extLst>
      <p:ext uri="{BB962C8B-B14F-4D97-AF65-F5344CB8AC3E}">
        <p14:creationId xmlns:p14="http://schemas.microsoft.com/office/powerpoint/2010/main" val="3051210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F49284A-EBA6-491C-88B2-085C45412675}" type="datetimeFigureOut">
              <a:rPr lang="en-GB" smtClean="0"/>
              <a:t>06/10/2023</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FAEF209D-C53F-4459-AC48-BB0E714A6B0C}" type="slidenum">
              <a:rPr lang="en-GB" smtClean="0"/>
              <a:t>‹#›</a:t>
            </a:fld>
            <a:endParaRPr lang="en-GB" dirty="0"/>
          </a:p>
        </p:txBody>
      </p:sp>
    </p:spTree>
    <p:extLst>
      <p:ext uri="{BB962C8B-B14F-4D97-AF65-F5344CB8AC3E}">
        <p14:creationId xmlns:p14="http://schemas.microsoft.com/office/powerpoint/2010/main" val="30949945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6F49284A-EBA6-491C-88B2-085C45412675}" type="datetimeFigureOut">
              <a:rPr lang="en-GB" smtClean="0"/>
              <a:t>06/10/2023</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FAEF209D-C53F-4459-AC48-BB0E714A6B0C}" type="slidenum">
              <a:rPr lang="en-GB" smtClean="0"/>
              <a:t>‹#›</a:t>
            </a:fld>
            <a:endParaRPr lang="en-GB" dirty="0"/>
          </a:p>
        </p:txBody>
      </p:sp>
    </p:spTree>
    <p:extLst>
      <p:ext uri="{BB962C8B-B14F-4D97-AF65-F5344CB8AC3E}">
        <p14:creationId xmlns:p14="http://schemas.microsoft.com/office/powerpoint/2010/main" val="23891024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6F49284A-EBA6-491C-88B2-085C45412675}" type="datetimeFigureOut">
              <a:rPr lang="en-GB" smtClean="0"/>
              <a:t>06/10/2023</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FAEF209D-C53F-4459-AC48-BB0E714A6B0C}" type="slidenum">
              <a:rPr lang="en-GB" smtClean="0"/>
              <a:t>‹#›</a:t>
            </a:fld>
            <a:endParaRPr lang="en-GB" dirty="0"/>
          </a:p>
        </p:txBody>
      </p:sp>
    </p:spTree>
    <p:extLst>
      <p:ext uri="{BB962C8B-B14F-4D97-AF65-F5344CB8AC3E}">
        <p14:creationId xmlns:p14="http://schemas.microsoft.com/office/powerpoint/2010/main" val="410409962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6F49284A-EBA6-491C-88B2-085C45412675}" type="datetimeFigureOut">
              <a:rPr lang="en-GB" smtClean="0"/>
              <a:t>06/10/2023</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FAEF209D-C53F-4459-AC48-BB0E714A6B0C}" type="slidenum">
              <a:rPr lang="en-GB" smtClean="0"/>
              <a:t>‹#›</a:t>
            </a:fld>
            <a:endParaRPr lang="en-GB" dirty="0"/>
          </a:p>
        </p:txBody>
      </p:sp>
    </p:spTree>
    <p:extLst>
      <p:ext uri="{BB962C8B-B14F-4D97-AF65-F5344CB8AC3E}">
        <p14:creationId xmlns:p14="http://schemas.microsoft.com/office/powerpoint/2010/main" val="29651663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6F49284A-EBA6-491C-88B2-085C45412675}" type="datetimeFigureOut">
              <a:rPr lang="en-GB" smtClean="0"/>
              <a:t>06/10/2023</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FAEF209D-C53F-4459-AC48-BB0E714A6B0C}" type="slidenum">
              <a:rPr lang="en-GB" smtClean="0"/>
              <a:t>‹#›</a:t>
            </a:fld>
            <a:endParaRPr lang="en-GB" dirty="0"/>
          </a:p>
        </p:txBody>
      </p:sp>
    </p:spTree>
    <p:extLst>
      <p:ext uri="{BB962C8B-B14F-4D97-AF65-F5344CB8AC3E}">
        <p14:creationId xmlns:p14="http://schemas.microsoft.com/office/powerpoint/2010/main" val="34000741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F49284A-EBA6-491C-88B2-085C45412675}" type="datetimeFigureOut">
              <a:rPr lang="en-GB" smtClean="0"/>
              <a:t>06/10/2023</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FAEF209D-C53F-4459-AC48-BB0E714A6B0C}" type="slidenum">
              <a:rPr lang="en-GB" smtClean="0"/>
              <a:t>‹#›</a:t>
            </a:fld>
            <a:endParaRPr lang="en-GB" dirty="0"/>
          </a:p>
        </p:txBody>
      </p:sp>
    </p:spTree>
    <p:extLst>
      <p:ext uri="{BB962C8B-B14F-4D97-AF65-F5344CB8AC3E}">
        <p14:creationId xmlns:p14="http://schemas.microsoft.com/office/powerpoint/2010/main" val="17981754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6F49284A-EBA6-491C-88B2-085C45412675}" type="datetimeFigureOut">
              <a:rPr lang="en-GB" smtClean="0"/>
              <a:t>06/10/2023</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FAEF209D-C53F-4459-AC48-BB0E714A6B0C}" type="slidenum">
              <a:rPr lang="en-GB" smtClean="0"/>
              <a:t>‹#›</a:t>
            </a:fld>
            <a:endParaRPr lang="en-GB" dirty="0"/>
          </a:p>
        </p:txBody>
      </p:sp>
    </p:spTree>
    <p:extLst>
      <p:ext uri="{BB962C8B-B14F-4D97-AF65-F5344CB8AC3E}">
        <p14:creationId xmlns:p14="http://schemas.microsoft.com/office/powerpoint/2010/main" val="38645510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6F49284A-EBA6-491C-88B2-085C45412675}" type="datetimeFigureOut">
              <a:rPr lang="en-GB" smtClean="0"/>
              <a:t>06/10/2023</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FAEF209D-C53F-4459-AC48-BB0E714A6B0C}" type="slidenum">
              <a:rPr lang="en-GB" smtClean="0"/>
              <a:t>‹#›</a:t>
            </a:fld>
            <a:endParaRPr lang="en-GB" dirty="0"/>
          </a:p>
        </p:txBody>
      </p:sp>
    </p:spTree>
    <p:extLst>
      <p:ext uri="{BB962C8B-B14F-4D97-AF65-F5344CB8AC3E}">
        <p14:creationId xmlns:p14="http://schemas.microsoft.com/office/powerpoint/2010/main" val="13553863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F49284A-EBA6-491C-88B2-085C45412675}" type="datetimeFigureOut">
              <a:rPr lang="en-GB" smtClean="0"/>
              <a:t>06/10/2023</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FAEF209D-C53F-4459-AC48-BB0E714A6B0C}" type="slidenum">
              <a:rPr lang="en-GB" smtClean="0"/>
              <a:t>‹#›</a:t>
            </a:fld>
            <a:endParaRPr lang="en-GB" dirty="0"/>
          </a:p>
        </p:txBody>
      </p:sp>
    </p:spTree>
    <p:extLst>
      <p:ext uri="{BB962C8B-B14F-4D97-AF65-F5344CB8AC3E}">
        <p14:creationId xmlns:p14="http://schemas.microsoft.com/office/powerpoint/2010/main" val="13167043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F49284A-EBA6-491C-88B2-085C45412675}" type="datetimeFigureOut">
              <a:rPr lang="en-GB" smtClean="0"/>
              <a:t>06/10/2023</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FAEF209D-C53F-4459-AC48-BB0E714A6B0C}" type="slidenum">
              <a:rPr lang="en-GB" smtClean="0"/>
              <a:t>‹#›</a:t>
            </a:fld>
            <a:endParaRPr lang="en-GB" dirty="0"/>
          </a:p>
        </p:txBody>
      </p:sp>
    </p:spTree>
    <p:extLst>
      <p:ext uri="{BB962C8B-B14F-4D97-AF65-F5344CB8AC3E}">
        <p14:creationId xmlns:p14="http://schemas.microsoft.com/office/powerpoint/2010/main" val="222967201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6F49284A-EBA6-491C-88B2-085C45412675}" type="datetimeFigureOut">
              <a:rPr lang="en-GB" smtClean="0"/>
              <a:t>06/10/2023</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FAEF209D-C53F-4459-AC48-BB0E714A6B0C}" type="slidenum">
              <a:rPr lang="en-GB" smtClean="0"/>
              <a:t>‹#›</a:t>
            </a:fld>
            <a:endParaRPr lang="en-GB" dirty="0"/>
          </a:p>
        </p:txBody>
      </p:sp>
    </p:spTree>
    <p:extLst>
      <p:ext uri="{BB962C8B-B14F-4D97-AF65-F5344CB8AC3E}">
        <p14:creationId xmlns:p14="http://schemas.microsoft.com/office/powerpoint/2010/main" val="58739892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F49284A-EBA6-491C-88B2-085C45412675}" type="datetimeFigureOut">
              <a:rPr lang="en-GB" smtClean="0"/>
              <a:t>06/10/2023</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FAEF209D-C53F-4459-AC48-BB0E714A6B0C}" type="slidenum">
              <a:rPr lang="en-GB" smtClean="0"/>
              <a:t>‹#›</a:t>
            </a:fld>
            <a:endParaRPr lang="en-GB" dirty="0"/>
          </a:p>
        </p:txBody>
      </p:sp>
    </p:spTree>
    <p:extLst>
      <p:ext uri="{BB962C8B-B14F-4D97-AF65-F5344CB8AC3E}">
        <p14:creationId xmlns:p14="http://schemas.microsoft.com/office/powerpoint/2010/main" val="181940126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6F49284A-EBA6-491C-88B2-085C45412675}" type="datetimeFigureOut">
              <a:rPr lang="en-GB" smtClean="0"/>
              <a:t>06/10/2023</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FAEF209D-C53F-4459-AC48-BB0E714A6B0C}" type="slidenum">
              <a:rPr lang="en-GB" smtClean="0"/>
              <a:t>‹#›</a:t>
            </a:fld>
            <a:endParaRPr lang="en-GB" dirty="0"/>
          </a:p>
        </p:txBody>
      </p:sp>
    </p:spTree>
    <p:extLst>
      <p:ext uri="{BB962C8B-B14F-4D97-AF65-F5344CB8AC3E}">
        <p14:creationId xmlns:p14="http://schemas.microsoft.com/office/powerpoint/2010/main" val="28373806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F49284A-EBA6-491C-88B2-085C45412675}" type="datetimeFigureOut">
              <a:rPr lang="en-GB" smtClean="0"/>
              <a:t>06/10/2023</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FAEF209D-C53F-4459-AC48-BB0E714A6B0C}" type="slidenum">
              <a:rPr lang="en-GB" smtClean="0"/>
              <a:t>‹#›</a:t>
            </a:fld>
            <a:endParaRPr lang="en-GB" dirty="0"/>
          </a:p>
        </p:txBody>
      </p:sp>
    </p:spTree>
    <p:extLst>
      <p:ext uri="{BB962C8B-B14F-4D97-AF65-F5344CB8AC3E}">
        <p14:creationId xmlns:p14="http://schemas.microsoft.com/office/powerpoint/2010/main" val="424686008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6F49284A-EBA6-491C-88B2-085C45412675}" type="datetimeFigureOut">
              <a:rPr lang="en-GB" smtClean="0"/>
              <a:t>06/10/2023</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FAEF209D-C53F-4459-AC48-BB0E714A6B0C}" type="slidenum">
              <a:rPr lang="en-GB" smtClean="0"/>
              <a:t>‹#›</a:t>
            </a:fld>
            <a:endParaRPr lang="en-GB" dirty="0"/>
          </a:p>
        </p:txBody>
      </p:sp>
    </p:spTree>
    <p:extLst>
      <p:ext uri="{BB962C8B-B14F-4D97-AF65-F5344CB8AC3E}">
        <p14:creationId xmlns:p14="http://schemas.microsoft.com/office/powerpoint/2010/main" val="375677475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6F49284A-EBA6-491C-88B2-085C45412675}" type="datetimeFigureOut">
              <a:rPr lang="en-GB" smtClean="0"/>
              <a:t>06/10/2023</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FAEF209D-C53F-4459-AC48-BB0E714A6B0C}" type="slidenum">
              <a:rPr lang="en-GB" smtClean="0"/>
              <a:t>‹#›</a:t>
            </a:fld>
            <a:endParaRPr lang="en-GB" dirty="0"/>
          </a:p>
        </p:txBody>
      </p:sp>
    </p:spTree>
    <p:extLst>
      <p:ext uri="{BB962C8B-B14F-4D97-AF65-F5344CB8AC3E}">
        <p14:creationId xmlns:p14="http://schemas.microsoft.com/office/powerpoint/2010/main" val="1847608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F49284A-EBA6-491C-88B2-085C45412675}" type="datetimeFigureOut">
              <a:rPr lang="en-GB" smtClean="0"/>
              <a:t>06/10/2023</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FAEF209D-C53F-4459-AC48-BB0E714A6B0C}" type="slidenum">
              <a:rPr lang="en-GB" smtClean="0"/>
              <a:t>‹#›</a:t>
            </a:fld>
            <a:endParaRPr lang="en-GB" dirty="0"/>
          </a:p>
        </p:txBody>
      </p:sp>
    </p:spTree>
    <p:extLst>
      <p:ext uri="{BB962C8B-B14F-4D97-AF65-F5344CB8AC3E}">
        <p14:creationId xmlns:p14="http://schemas.microsoft.com/office/powerpoint/2010/main" val="336902442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6F49284A-EBA6-491C-88B2-085C45412675}" type="datetimeFigureOut">
              <a:rPr lang="en-GB" smtClean="0"/>
              <a:t>06/10/2023</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FAEF209D-C53F-4459-AC48-BB0E714A6B0C}" type="slidenum">
              <a:rPr lang="en-GB" smtClean="0"/>
              <a:t>‹#›</a:t>
            </a:fld>
            <a:endParaRPr lang="en-GB" dirty="0"/>
          </a:p>
        </p:txBody>
      </p:sp>
    </p:spTree>
    <p:extLst>
      <p:ext uri="{BB962C8B-B14F-4D97-AF65-F5344CB8AC3E}">
        <p14:creationId xmlns:p14="http://schemas.microsoft.com/office/powerpoint/2010/main" val="137109931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6F49284A-EBA6-491C-88B2-085C45412675}" type="datetimeFigureOut">
              <a:rPr lang="en-GB" smtClean="0"/>
              <a:t>06/10/2023</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FAEF209D-C53F-4459-AC48-BB0E714A6B0C}" type="slidenum">
              <a:rPr lang="en-GB" smtClean="0"/>
              <a:t>‹#›</a:t>
            </a:fld>
            <a:endParaRPr lang="en-GB" dirty="0"/>
          </a:p>
        </p:txBody>
      </p:sp>
    </p:spTree>
    <p:extLst>
      <p:ext uri="{BB962C8B-B14F-4D97-AF65-F5344CB8AC3E}">
        <p14:creationId xmlns:p14="http://schemas.microsoft.com/office/powerpoint/2010/main" val="375963791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F49284A-EBA6-491C-88B2-085C45412675}" type="datetimeFigureOut">
              <a:rPr lang="en-GB" smtClean="0"/>
              <a:t>06/10/2023</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FAEF209D-C53F-4459-AC48-BB0E714A6B0C}" type="slidenum">
              <a:rPr lang="en-GB" smtClean="0"/>
              <a:t>‹#›</a:t>
            </a:fld>
            <a:endParaRPr lang="en-GB" dirty="0"/>
          </a:p>
        </p:txBody>
      </p:sp>
    </p:spTree>
    <p:extLst>
      <p:ext uri="{BB962C8B-B14F-4D97-AF65-F5344CB8AC3E}">
        <p14:creationId xmlns:p14="http://schemas.microsoft.com/office/powerpoint/2010/main" val="397176484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F49284A-EBA6-491C-88B2-085C45412675}" type="datetimeFigureOut">
              <a:rPr lang="en-GB" smtClean="0"/>
              <a:t>06/10/2023</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FAEF209D-C53F-4459-AC48-BB0E714A6B0C}" type="slidenum">
              <a:rPr lang="en-GB" smtClean="0"/>
              <a:t>‹#›</a:t>
            </a:fld>
            <a:endParaRPr lang="en-GB" dirty="0"/>
          </a:p>
        </p:txBody>
      </p:sp>
    </p:spTree>
    <p:extLst>
      <p:ext uri="{BB962C8B-B14F-4D97-AF65-F5344CB8AC3E}">
        <p14:creationId xmlns:p14="http://schemas.microsoft.com/office/powerpoint/2010/main" val="57381220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75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F49284A-EBA6-491C-88B2-085C45412675}" type="datetimeFigureOut">
              <a:rPr lang="en-GB" smtClean="0"/>
              <a:t>06/10/2023</a:t>
            </a:fld>
            <a:endParaRPr lang="en-GB"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AEF209D-C53F-4459-AC48-BB0E714A6B0C}" type="slidenum">
              <a:rPr lang="en-GB" smtClean="0"/>
              <a:t>‹#›</a:t>
            </a:fld>
            <a:endParaRPr lang="en-GB" dirty="0"/>
          </a:p>
        </p:txBody>
      </p:sp>
    </p:spTree>
    <p:extLst>
      <p:ext uri="{BB962C8B-B14F-4D97-AF65-F5344CB8AC3E}">
        <p14:creationId xmlns:p14="http://schemas.microsoft.com/office/powerpoint/2010/main" val="33434551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2">
            <a:lumMod val="9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F49284A-EBA6-491C-88B2-085C45412675}" type="datetimeFigureOut">
              <a:rPr lang="en-GB" smtClean="0"/>
              <a:t>06/10/2023</a:t>
            </a:fld>
            <a:endParaRPr lang="en-GB"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AEF209D-C53F-4459-AC48-BB0E714A6B0C}" type="slidenum">
              <a:rPr lang="en-GB" smtClean="0"/>
              <a:t>‹#›</a:t>
            </a:fld>
            <a:endParaRPr lang="en-GB" dirty="0"/>
          </a:p>
        </p:txBody>
      </p:sp>
    </p:spTree>
    <p:extLst>
      <p:ext uri="{BB962C8B-B14F-4D97-AF65-F5344CB8AC3E}">
        <p14:creationId xmlns:p14="http://schemas.microsoft.com/office/powerpoint/2010/main" val="3917960479"/>
      </p:ext>
    </p:extLst>
  </p:cSld>
  <p:clrMap bg1="lt1" tx1="dk1" bg2="lt2" tx2="dk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package" Target="../embeddings/Microsoft_Word_Document.docx"/><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dirty="0"/>
              <a:t>Year 7 Drama Curriculum Overview</a:t>
            </a:r>
          </a:p>
        </p:txBody>
      </p:sp>
      <p:pic>
        <p:nvPicPr>
          <p:cNvPr id="4" name="Content Placeholder 3"/>
          <p:cNvPicPr>
            <a:picLocks noGrp="1" noChangeAspect="1"/>
          </p:cNvPicPr>
          <p:nvPr>
            <p:ph idx="1"/>
          </p:nvPr>
        </p:nvPicPr>
        <p:blipFill>
          <a:blip r:embed="rId2"/>
          <a:stretch>
            <a:fillRect/>
          </a:stretch>
        </p:blipFill>
        <p:spPr>
          <a:xfrm>
            <a:off x="4379682" y="2028497"/>
            <a:ext cx="3145725" cy="3048934"/>
          </a:xfrm>
          <a:prstGeom prst="rect">
            <a:avLst/>
          </a:prstGeom>
        </p:spPr>
      </p:pic>
    </p:spTree>
    <p:extLst>
      <p:ext uri="{BB962C8B-B14F-4D97-AF65-F5344CB8AC3E}">
        <p14:creationId xmlns:p14="http://schemas.microsoft.com/office/powerpoint/2010/main" val="172707671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5433" y="365126"/>
            <a:ext cx="10808367" cy="934286"/>
          </a:xfrm>
        </p:spPr>
        <p:txBody>
          <a:bodyPr/>
          <a:lstStyle/>
          <a:p>
            <a:r>
              <a:rPr lang="en-GB" dirty="0">
                <a:latin typeface="Arial Rounded MT Bold" panose="020F0704030504030204" pitchFamily="34" charset="0"/>
              </a:rPr>
              <a:t>Drama Vision 2022 onwards…</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178800853"/>
              </p:ext>
            </p:extLst>
          </p:nvPr>
        </p:nvGraphicFramePr>
        <p:xfrm>
          <a:off x="363556" y="1299411"/>
          <a:ext cx="11578727" cy="4780397"/>
        </p:xfrm>
        <a:graphic>
          <a:graphicData uri="http://schemas.openxmlformats.org/drawingml/2006/table">
            <a:tbl>
              <a:tblPr firstRow="1" firstCol="1" bandRow="1">
                <a:tableStyleId>{5C22544A-7EE6-4342-B048-85BDC9FD1C3A}</a:tableStyleId>
              </a:tblPr>
              <a:tblGrid>
                <a:gridCol w="11578727">
                  <a:extLst>
                    <a:ext uri="{9D8B030D-6E8A-4147-A177-3AD203B41FA5}">
                      <a16:colId xmlns:a16="http://schemas.microsoft.com/office/drawing/2014/main" val="1125297931"/>
                    </a:ext>
                  </a:extLst>
                </a:gridCol>
              </a:tblGrid>
              <a:tr h="4780397">
                <a:tc>
                  <a:txBody>
                    <a:bodyPr/>
                    <a:lstStyle/>
                    <a:p>
                      <a:r>
                        <a:rPr lang="en-GB" sz="1800" b="1" kern="1200" dirty="0">
                          <a:solidFill>
                            <a:schemeClr val="lt1"/>
                          </a:solidFill>
                          <a:effectLst/>
                          <a:latin typeface="+mn-lt"/>
                          <a:ea typeface="+mn-ea"/>
                          <a:cs typeface="+mn-cs"/>
                        </a:rPr>
                        <a:t> </a:t>
                      </a:r>
                    </a:p>
                    <a:p>
                      <a:r>
                        <a:rPr lang="en-GB" sz="1800" b="0" kern="1200" dirty="0">
                          <a:solidFill>
                            <a:schemeClr val="tx1"/>
                          </a:solidFill>
                          <a:effectLst/>
                          <a:latin typeface="+mn-lt"/>
                          <a:ea typeface="+mn-ea"/>
                          <a:cs typeface="+mn-cs"/>
                        </a:rPr>
                        <a:t>In the Drama department we aim to celebrate the diversity of our students at Huntington School. We are an all-inclusive department who embraces every individual’s unique starting point.  Our curriculum, teaching strategies and extra-curricular opportunities are bespoke to support each individual student on their journey through Drama. </a:t>
                      </a:r>
                    </a:p>
                    <a:p>
                      <a:r>
                        <a:rPr lang="en-GB" sz="1800" b="0" kern="1200" dirty="0">
                          <a:solidFill>
                            <a:schemeClr val="tx1"/>
                          </a:solidFill>
                          <a:effectLst/>
                          <a:latin typeface="+mn-lt"/>
                          <a:ea typeface="+mn-ea"/>
                          <a:cs typeface="+mn-cs"/>
                        </a:rPr>
                        <a:t> </a:t>
                      </a:r>
                    </a:p>
                    <a:p>
                      <a:r>
                        <a:rPr lang="en-GB" sz="1800" b="0" kern="1200" dirty="0">
                          <a:solidFill>
                            <a:schemeClr val="tx1"/>
                          </a:solidFill>
                          <a:effectLst/>
                          <a:latin typeface="+mn-lt"/>
                          <a:ea typeface="+mn-ea"/>
                          <a:cs typeface="+mn-cs"/>
                        </a:rPr>
                        <a:t>We recognise that Drama is a subject in its own right but also is a fantastic tool to explore a vast variety of cross curricular/life skills.  We ensure our curriculum is rigorous in the study of the theory of theatre. We embed subject specific vocabulary and aim to excite students about practitioners, genres and theatre history.  We aim to build individual’s confidence, develop essential life skills and form mature working relationships so that they have the skills to overcome problems.  We aim to inspire creativity where students are challenged in a safe environment where they develop into independent learners and leaders.  Enjoyment and appreciation of the Arts is key through engagement with students and parents.</a:t>
                      </a:r>
                    </a:p>
                    <a:p>
                      <a:r>
                        <a:rPr lang="en-GB" sz="1800" b="0" kern="1200" dirty="0">
                          <a:solidFill>
                            <a:schemeClr val="tx1"/>
                          </a:solidFill>
                          <a:effectLst/>
                          <a:latin typeface="+mn-lt"/>
                          <a:ea typeface="+mn-ea"/>
                          <a:cs typeface="+mn-cs"/>
                        </a:rPr>
                        <a:t> </a:t>
                      </a:r>
                    </a:p>
                    <a:p>
                      <a:r>
                        <a:rPr lang="en-GB" sz="1800" b="0" kern="1200" dirty="0">
                          <a:solidFill>
                            <a:schemeClr val="tx1"/>
                          </a:solidFill>
                          <a:effectLst/>
                          <a:latin typeface="+mn-lt"/>
                          <a:ea typeface="+mn-ea"/>
                          <a:cs typeface="+mn-cs"/>
                        </a:rPr>
                        <a:t>In Drama our students become performers, directors, theatre makers, leaders, researchers, deep thinkers and solution focused individuals. We strive for self-discipline and control of rigorously rehearsed and refined skills. Team work is key to a healthy working environment where we encourage and support all learners to be the best they can be.  </a:t>
                      </a:r>
                    </a:p>
                    <a:p>
                      <a:pPr>
                        <a:spcAft>
                          <a:spcPts val="0"/>
                        </a:spcAft>
                      </a:pPr>
                      <a:endParaRPr lang="en-GB" sz="1600" dirty="0">
                        <a:solidFill>
                          <a:schemeClr val="tx1"/>
                        </a:solidFill>
                        <a:effectLst/>
                        <a:latin typeface="Times New Roman" panose="02020603050405020304" pitchFamily="18" charset="0"/>
                        <a:ea typeface="Times New Roman" panose="02020603050405020304" pitchFamily="18" charset="0"/>
                        <a:cs typeface="Calibri" panose="020F0502020204030204" pitchFamily="34" charset="0"/>
                      </a:endParaRPr>
                    </a:p>
                  </a:txBody>
                  <a:tcPr marL="68580" marR="68580" marT="0" marB="0">
                    <a:gradFill>
                      <a:gsLst>
                        <a:gs pos="0">
                          <a:schemeClr val="accent1">
                            <a:lumMod val="60000"/>
                            <a:lumOff val="40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extLst>
                  <a:ext uri="{0D108BD9-81ED-4DB2-BD59-A6C34878D82A}">
                    <a16:rowId xmlns:a16="http://schemas.microsoft.com/office/drawing/2014/main" val="1628458262"/>
                  </a:ext>
                </a:extLst>
              </a:tr>
            </a:tbl>
          </a:graphicData>
        </a:graphic>
      </p:graphicFrame>
      <p:sp>
        <p:nvSpPr>
          <p:cNvPr id="5" name="Rectangle 1"/>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6658310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807445833"/>
              </p:ext>
            </p:extLst>
          </p:nvPr>
        </p:nvGraphicFramePr>
        <p:xfrm>
          <a:off x="6459583" y="294730"/>
          <a:ext cx="5026526" cy="3851358"/>
        </p:xfrm>
        <a:graphic>
          <a:graphicData uri="http://schemas.openxmlformats.org/drawingml/2006/table">
            <a:tbl>
              <a:tblPr firstRow="1" bandRow="1">
                <a:tableStyleId>{E8034E78-7F5D-4C2E-B375-FC64B27BC917}</a:tableStyleId>
              </a:tblPr>
              <a:tblGrid>
                <a:gridCol w="2513263">
                  <a:extLst>
                    <a:ext uri="{9D8B030D-6E8A-4147-A177-3AD203B41FA5}">
                      <a16:colId xmlns:a16="http://schemas.microsoft.com/office/drawing/2014/main" val="1059332238"/>
                    </a:ext>
                  </a:extLst>
                </a:gridCol>
                <a:gridCol w="2513263">
                  <a:extLst>
                    <a:ext uri="{9D8B030D-6E8A-4147-A177-3AD203B41FA5}">
                      <a16:colId xmlns:a16="http://schemas.microsoft.com/office/drawing/2014/main" val="735628898"/>
                    </a:ext>
                  </a:extLst>
                </a:gridCol>
              </a:tblGrid>
              <a:tr h="600460">
                <a:tc>
                  <a:txBody>
                    <a:bodyPr/>
                    <a:lstStyle/>
                    <a:p>
                      <a:r>
                        <a:rPr lang="en-GB" b="1" dirty="0">
                          <a:solidFill>
                            <a:schemeClr val="tx1"/>
                          </a:solidFill>
                        </a:rPr>
                        <a:t>Term</a:t>
                      </a:r>
                      <a:r>
                        <a:rPr lang="en-GB" b="1" baseline="0" dirty="0">
                          <a:solidFill>
                            <a:schemeClr val="tx1"/>
                          </a:solidFill>
                        </a:rPr>
                        <a:t> </a:t>
                      </a:r>
                      <a:endParaRPr lang="en-GB" b="1" dirty="0">
                        <a:solidFill>
                          <a:schemeClr val="tx1"/>
                        </a:solidFill>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75000"/>
                      </a:schemeClr>
                    </a:solidFill>
                  </a:tcPr>
                </a:tc>
                <a:tc>
                  <a:txBody>
                    <a:bodyPr/>
                    <a:lstStyle/>
                    <a:p>
                      <a:endParaRPr lang="en-GB" b="1" dirty="0">
                        <a:solidFill>
                          <a:schemeClr val="tx1"/>
                        </a:solidFill>
                      </a:endParaRPr>
                    </a:p>
                    <a:p>
                      <a:r>
                        <a:rPr lang="en-GB" b="1" dirty="0">
                          <a:solidFill>
                            <a:schemeClr val="tx1"/>
                          </a:solidFill>
                        </a:rPr>
                        <a:t>Topic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75000"/>
                      </a:schemeClr>
                    </a:solidFill>
                  </a:tcPr>
                </a:tc>
                <a:extLst>
                  <a:ext uri="{0D108BD9-81ED-4DB2-BD59-A6C34878D82A}">
                    <a16:rowId xmlns:a16="http://schemas.microsoft.com/office/drawing/2014/main" val="3074250391"/>
                  </a:ext>
                </a:extLst>
              </a:tr>
              <a:tr h="535213">
                <a:tc>
                  <a:txBody>
                    <a:bodyPr/>
                    <a:lstStyle/>
                    <a:p>
                      <a:r>
                        <a:rPr lang="en-GB" dirty="0">
                          <a:solidFill>
                            <a:schemeClr val="tx1"/>
                          </a:solidFill>
                        </a:rPr>
                        <a:t>Autumn</a:t>
                      </a:r>
                      <a:r>
                        <a:rPr lang="en-GB" baseline="0" dirty="0">
                          <a:solidFill>
                            <a:schemeClr val="tx1"/>
                          </a:solidFill>
                        </a:rPr>
                        <a:t> 1 </a:t>
                      </a:r>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p>
                      <a:r>
                        <a:rPr lang="en-GB" dirty="0">
                          <a:solidFill>
                            <a:schemeClr val="tx1"/>
                          </a:solidFill>
                        </a:rPr>
                        <a:t>Darkwood Manor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extLst>
                  <a:ext uri="{0D108BD9-81ED-4DB2-BD59-A6C34878D82A}">
                    <a16:rowId xmlns:a16="http://schemas.microsoft.com/office/drawing/2014/main" val="873613427"/>
                  </a:ext>
                </a:extLst>
              </a:tr>
              <a:tr h="535213">
                <a:tc>
                  <a:txBody>
                    <a:bodyPr/>
                    <a:lstStyle/>
                    <a:p>
                      <a:r>
                        <a:rPr lang="en-GB" dirty="0">
                          <a:solidFill>
                            <a:schemeClr val="tx1"/>
                          </a:solidFill>
                        </a:rPr>
                        <a:t>Autumn 2</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p>
                      <a:r>
                        <a:rPr lang="en-GB" dirty="0">
                          <a:solidFill>
                            <a:schemeClr val="tx1"/>
                          </a:solidFill>
                        </a:rPr>
                        <a:t>Pantomime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extLst>
                  <a:ext uri="{0D108BD9-81ED-4DB2-BD59-A6C34878D82A}">
                    <a16:rowId xmlns:a16="http://schemas.microsoft.com/office/drawing/2014/main" val="1870786228"/>
                  </a:ext>
                </a:extLst>
              </a:tr>
              <a:tr h="535213">
                <a:tc>
                  <a:txBody>
                    <a:bodyPr/>
                    <a:lstStyle/>
                    <a:p>
                      <a:r>
                        <a:rPr lang="en-GB" dirty="0">
                          <a:solidFill>
                            <a:schemeClr val="tx1"/>
                          </a:solidFill>
                        </a:rPr>
                        <a:t>Spring 1</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p>
                      <a:r>
                        <a:rPr lang="en-GB" dirty="0">
                          <a:solidFill>
                            <a:schemeClr val="tx1"/>
                          </a:solidFill>
                        </a:rPr>
                        <a:t>Script Exploration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extLst>
                  <a:ext uri="{0D108BD9-81ED-4DB2-BD59-A6C34878D82A}">
                    <a16:rowId xmlns:a16="http://schemas.microsoft.com/office/drawing/2014/main" val="4220025839"/>
                  </a:ext>
                </a:extLst>
              </a:tr>
              <a:tr h="535213">
                <a:tc>
                  <a:txBody>
                    <a:bodyPr/>
                    <a:lstStyle/>
                    <a:p>
                      <a:r>
                        <a:rPr lang="en-GB" dirty="0">
                          <a:solidFill>
                            <a:schemeClr val="tx1"/>
                          </a:solidFill>
                        </a:rPr>
                        <a:t>Spring 2</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p>
                      <a:r>
                        <a:rPr lang="en-GB" dirty="0">
                          <a:solidFill>
                            <a:schemeClr val="tx1"/>
                          </a:solidFill>
                        </a:rPr>
                        <a:t>Shakespeare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extLst>
                  <a:ext uri="{0D108BD9-81ED-4DB2-BD59-A6C34878D82A}">
                    <a16:rowId xmlns:a16="http://schemas.microsoft.com/office/drawing/2014/main" val="1586950412"/>
                  </a:ext>
                </a:extLst>
              </a:tr>
              <a:tr h="535213">
                <a:tc>
                  <a:txBody>
                    <a:bodyPr/>
                    <a:lstStyle/>
                    <a:p>
                      <a:r>
                        <a:rPr lang="en-GB" dirty="0">
                          <a:solidFill>
                            <a:schemeClr val="tx1"/>
                          </a:solidFill>
                        </a:rPr>
                        <a:t>Summer 1</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p>
                      <a:r>
                        <a:rPr lang="en-GB" dirty="0">
                          <a:solidFill>
                            <a:schemeClr val="tx1"/>
                          </a:solidFill>
                        </a:rPr>
                        <a:t>Soap Opera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extLst>
                  <a:ext uri="{0D108BD9-81ED-4DB2-BD59-A6C34878D82A}">
                    <a16:rowId xmlns:a16="http://schemas.microsoft.com/office/drawing/2014/main" val="4209324075"/>
                  </a:ext>
                </a:extLst>
              </a:tr>
              <a:tr h="535213">
                <a:tc>
                  <a:txBody>
                    <a:bodyPr/>
                    <a:lstStyle/>
                    <a:p>
                      <a:r>
                        <a:rPr lang="en-GB" dirty="0">
                          <a:solidFill>
                            <a:schemeClr val="tx1"/>
                          </a:solidFill>
                        </a:rPr>
                        <a:t>Summer 2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p>
                      <a:r>
                        <a:rPr lang="en-GB" dirty="0">
                          <a:solidFill>
                            <a:schemeClr val="tx1"/>
                          </a:solidFill>
                        </a:rPr>
                        <a:t>Live Theatre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extLst>
                  <a:ext uri="{0D108BD9-81ED-4DB2-BD59-A6C34878D82A}">
                    <a16:rowId xmlns:a16="http://schemas.microsoft.com/office/drawing/2014/main" val="404342521"/>
                  </a:ext>
                </a:extLst>
              </a:tr>
            </a:tbl>
          </a:graphicData>
        </a:graphic>
      </p:graphicFrame>
      <p:sp>
        <p:nvSpPr>
          <p:cNvPr id="5" name="TextBox 4"/>
          <p:cNvSpPr txBox="1"/>
          <p:nvPr/>
        </p:nvSpPr>
        <p:spPr>
          <a:xfrm>
            <a:off x="5995852" y="4382321"/>
            <a:ext cx="5953988" cy="2339102"/>
          </a:xfrm>
          <a:prstGeom prst="rect">
            <a:avLst/>
          </a:prstGeom>
          <a:gradFill>
            <a:gsLst>
              <a:gs pos="0">
                <a:schemeClr val="accent1">
                  <a:lumMod val="7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a:solidFill>
              <a:schemeClr val="tx2"/>
            </a:solidFill>
          </a:ln>
        </p:spPr>
        <p:txBody>
          <a:bodyPr wrap="square" rtlCol="0">
            <a:spAutoFit/>
          </a:bodyPr>
          <a:lstStyle/>
          <a:p>
            <a:r>
              <a:rPr lang="en-GB" b="1" dirty="0"/>
              <a:t>How can I support my child in Drama, as a parent/carer?</a:t>
            </a:r>
          </a:p>
          <a:p>
            <a:r>
              <a:rPr lang="en-GB" sz="1400" dirty="0"/>
              <a:t>Just speaking to your child about their lessons and encouraging them to discuss topics at home will help.  In terms of building confidence, the more rehearsal and show back they can do at home the better.  If they are writing scripts helping them come up with creative ideas and encouraging them to use the correct format, spelling and punctuation etc.  Going over line learning and testing your child on their lines is helpful. Helping them source props and costumes to enhance performances is a valid support.  Seeing live theatre is an excellent way that students can see how the profession works.    </a:t>
            </a:r>
          </a:p>
          <a:p>
            <a:endParaRPr lang="en-GB" sz="1600" b="1" dirty="0"/>
          </a:p>
        </p:txBody>
      </p:sp>
      <p:sp>
        <p:nvSpPr>
          <p:cNvPr id="6" name="Rectangle 5"/>
          <p:cNvSpPr/>
          <p:nvPr/>
        </p:nvSpPr>
        <p:spPr>
          <a:xfrm>
            <a:off x="352541" y="294730"/>
            <a:ext cx="5499620" cy="5601533"/>
          </a:xfrm>
          <a:prstGeom prst="rect">
            <a:avLst/>
          </a:prstGeom>
          <a:gradFill>
            <a:gsLst>
              <a:gs pos="0">
                <a:schemeClr val="accent1">
                  <a:lumMod val="60000"/>
                  <a:lumOff val="40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a:solidFill>
              <a:schemeClr val="accent1"/>
            </a:solidFill>
          </a:ln>
        </p:spPr>
        <p:txBody>
          <a:bodyPr wrap="square">
            <a:spAutoFit/>
          </a:bodyPr>
          <a:lstStyle/>
          <a:p>
            <a:pPr lvl="0"/>
            <a:r>
              <a:rPr lang="en-GB" b="1" dirty="0">
                <a:solidFill>
                  <a:prstClr val="black"/>
                </a:solidFill>
              </a:rPr>
              <a:t>Truly Great Teaching in Drama</a:t>
            </a:r>
          </a:p>
          <a:p>
            <a:pPr marL="342900" lvl="0" indent="-342900">
              <a:lnSpc>
                <a:spcPts val="1680"/>
              </a:lnSpc>
              <a:buFont typeface="Symbol" panose="05050102010706020507" pitchFamily="18" charset="2"/>
              <a:buChar char=""/>
            </a:pPr>
            <a:r>
              <a:rPr lang="en-GB" sz="1400" dirty="0">
                <a:solidFill>
                  <a:prstClr val="black"/>
                </a:solidFill>
              </a:rPr>
              <a:t>We have High expectations for ALL students, empowering each individual to be best they can be regardless of background.</a:t>
            </a:r>
          </a:p>
          <a:p>
            <a:pPr marL="342900" lvl="0" indent="-342900">
              <a:lnSpc>
                <a:spcPts val="1680"/>
              </a:lnSpc>
              <a:buFont typeface="Symbol" panose="05050102010706020507" pitchFamily="18" charset="2"/>
              <a:buChar char=""/>
            </a:pPr>
            <a:r>
              <a:rPr lang="en-US" sz="1400" dirty="0">
                <a:solidFill>
                  <a:prstClr val="black"/>
                </a:solidFill>
              </a:rPr>
              <a:t>We know every student as an individual so that we can nurture and support them on their journey in Drama. We create a safe space to enable all students to be brave, take risks and grow in confidence.</a:t>
            </a:r>
            <a:endParaRPr lang="en-GB" sz="1400" dirty="0">
              <a:solidFill>
                <a:prstClr val="black"/>
              </a:solidFill>
            </a:endParaRPr>
          </a:p>
          <a:p>
            <a:pPr marL="342900" lvl="0" indent="-342900">
              <a:lnSpc>
                <a:spcPts val="1680"/>
              </a:lnSpc>
              <a:buFont typeface="Symbol" panose="05050102010706020507" pitchFamily="18" charset="2"/>
              <a:buChar char=""/>
            </a:pPr>
            <a:r>
              <a:rPr lang="en-GB" sz="1400" dirty="0">
                <a:solidFill>
                  <a:prstClr val="black"/>
                </a:solidFill>
              </a:rPr>
              <a:t>We link Drama with ‘Life Skills’ and the real world. Promoting  teamwork, problem solving, effective communication, confidence, resilience and curiosity </a:t>
            </a:r>
          </a:p>
          <a:p>
            <a:pPr marL="342900" lvl="0" indent="-342900">
              <a:lnSpc>
                <a:spcPts val="1680"/>
              </a:lnSpc>
              <a:buFont typeface="Symbol" panose="05050102010706020507" pitchFamily="18" charset="2"/>
              <a:buChar char=""/>
            </a:pPr>
            <a:r>
              <a:rPr lang="en-US" sz="1400" dirty="0">
                <a:solidFill>
                  <a:prstClr val="black"/>
                </a:solidFill>
              </a:rPr>
              <a:t>We make ourselves vulnerable, sharing relevant life experiences, pushing beyond our own comfort zone in performance and being open to share emotions. This sets an example as role models of Drama practitioners to empower students to do the same.</a:t>
            </a:r>
            <a:endParaRPr lang="en-GB" sz="1400" dirty="0">
              <a:solidFill>
                <a:prstClr val="black"/>
              </a:solidFill>
            </a:endParaRPr>
          </a:p>
          <a:p>
            <a:pPr marL="342900" lvl="0" indent="-342900">
              <a:lnSpc>
                <a:spcPts val="1680"/>
              </a:lnSpc>
              <a:buFont typeface="Symbol" panose="05050102010706020507" pitchFamily="18" charset="2"/>
              <a:buChar char=""/>
            </a:pPr>
            <a:r>
              <a:rPr lang="en-US" sz="1400" dirty="0">
                <a:solidFill>
                  <a:prstClr val="black"/>
                </a:solidFill>
              </a:rPr>
              <a:t>We ensure that we have up to date and accurate subject knowledge. We understand the literacy demands of our subject. We strive to embed our unique vocabulary and metacognitive thinking into our lessons so that students aspire to think, write and perform like Drama practitioners. </a:t>
            </a:r>
            <a:endParaRPr lang="en-GB" sz="1400" dirty="0">
              <a:solidFill>
                <a:prstClr val="black"/>
              </a:solidFill>
            </a:endParaRPr>
          </a:p>
          <a:p>
            <a:pPr marL="342900" lvl="0" indent="-342900">
              <a:lnSpc>
                <a:spcPts val="1680"/>
              </a:lnSpc>
              <a:buFont typeface="Symbol" panose="05050102010706020507" pitchFamily="18" charset="2"/>
              <a:buChar char=""/>
            </a:pPr>
            <a:r>
              <a:rPr lang="en-US" sz="1400" dirty="0">
                <a:solidFill>
                  <a:prstClr val="black"/>
                </a:solidFill>
              </a:rPr>
              <a:t>We instill a drive and passion for students to be intrinsically motivated by broadening their opportunities to experience a wide range of theatre, past present and future.</a:t>
            </a:r>
            <a:endParaRPr lang="en-GB" sz="1400" dirty="0">
              <a:solidFill>
                <a:prstClr val="black"/>
              </a:solidFill>
            </a:endParaRPr>
          </a:p>
          <a:p>
            <a:pPr marL="342900" lvl="0" indent="-342900">
              <a:lnSpc>
                <a:spcPts val="1680"/>
              </a:lnSpc>
              <a:buFont typeface="Symbol" panose="05050102010706020507" pitchFamily="18" charset="2"/>
              <a:buChar char=""/>
            </a:pPr>
            <a:r>
              <a:rPr lang="en-GB" sz="1400" dirty="0">
                <a:solidFill>
                  <a:prstClr val="black"/>
                </a:solidFill>
              </a:rPr>
              <a:t> We promote  independent learning and ownership of their work. As Drama practitioners we continue to learn, putting on many hats as historians, researchers, designers, theatre technicians, directors and actors.</a:t>
            </a:r>
            <a:endParaRPr lang="en-GB" sz="1400" dirty="0">
              <a:solidFill>
                <a:prstClr val="black"/>
              </a:solidFill>
              <a:latin typeface="Times New Roman" panose="02020603050405020304" pitchFamily="18" charset="0"/>
              <a:ea typeface="Times New Roman" panose="02020603050405020304" pitchFamily="18" charset="0"/>
              <a:cs typeface="Calibri" panose="020F0502020204030204" pitchFamily="34" charset="0"/>
            </a:endParaRPr>
          </a:p>
        </p:txBody>
      </p:sp>
    </p:spTree>
    <p:extLst>
      <p:ext uri="{BB962C8B-B14F-4D97-AF65-F5344CB8AC3E}">
        <p14:creationId xmlns:p14="http://schemas.microsoft.com/office/powerpoint/2010/main" val="263801877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1"/>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 name="Title 6"/>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6" name="Picture 5"/>
          <p:cNvPicPr>
            <a:picLocks noChangeAspect="1"/>
          </p:cNvPicPr>
          <p:nvPr/>
        </p:nvPicPr>
        <p:blipFill rotWithShape="1">
          <a:blip r:embed="rId2"/>
          <a:srcRect l="19779" t="18419" r="20970" b="12396"/>
          <a:stretch/>
        </p:blipFill>
        <p:spPr>
          <a:xfrm>
            <a:off x="182880" y="171348"/>
            <a:ext cx="11887200" cy="6579972"/>
          </a:xfrm>
          <a:prstGeom prst="rect">
            <a:avLst/>
          </a:prstGeom>
        </p:spPr>
      </p:pic>
    </p:spTree>
    <p:extLst>
      <p:ext uri="{BB962C8B-B14F-4D97-AF65-F5344CB8AC3E}">
        <p14:creationId xmlns:p14="http://schemas.microsoft.com/office/powerpoint/2010/main" val="165865797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647134" y="966507"/>
            <a:ext cx="10709440" cy="954107"/>
          </a:xfrm>
          <a:prstGeom prst="rect">
            <a:avLst/>
          </a:prstGeom>
          <a:solidFill>
            <a:schemeClr val="accent1">
              <a:lumMod val="20000"/>
              <a:lumOff val="80000"/>
            </a:schemeClr>
          </a:solidFill>
          <a:ln w="9525">
            <a:solidFill>
              <a:schemeClr val="accent1">
                <a:lumMod val="75000"/>
              </a:schemeClr>
            </a:solidFill>
          </a:ln>
        </p:spPr>
        <p:txBody>
          <a:bodyPr wrap="square">
            <a:spAutoFit/>
          </a:bodyPr>
          <a:lstStyle/>
          <a:p>
            <a:r>
              <a:rPr lang="en-GB" sz="1400" dirty="0"/>
              <a:t>Drama involves working alone or with others to shape ideas into actions and exploring the conventions, resources and techniques, with increasing confidence. Creating drama includes discussion, research, questioning, thinking, sharing ideas and experimenting with different techniques to deepen the understanding of texts and situations. Creativity in drama is imaginative, linguistic and physical. The realisation of ideas and the interpretation of texts involve the selective use of verbal and visual expression to create and convey meanings in an active way.</a:t>
            </a:r>
          </a:p>
        </p:txBody>
      </p:sp>
      <p:sp>
        <p:nvSpPr>
          <p:cNvPr id="6" name="Rectangle 5"/>
          <p:cNvSpPr/>
          <p:nvPr/>
        </p:nvSpPr>
        <p:spPr>
          <a:xfrm>
            <a:off x="627727" y="2876193"/>
            <a:ext cx="10709440" cy="1384995"/>
          </a:xfrm>
          <a:prstGeom prst="rect">
            <a:avLst/>
          </a:prstGeom>
          <a:solidFill>
            <a:srgbClr val="FFFFCC"/>
          </a:solidFill>
          <a:ln w="9525">
            <a:solidFill>
              <a:srgbClr val="FFC000"/>
            </a:solidFill>
          </a:ln>
        </p:spPr>
        <p:txBody>
          <a:bodyPr wrap="square">
            <a:spAutoFit/>
          </a:bodyPr>
          <a:lstStyle/>
          <a:p>
            <a:r>
              <a:rPr lang="en-GB" sz="1400" dirty="0"/>
              <a:t>Within the context of educational drama ‘performing’ does not necessarily mean taking part in a public performance. Performing refers to the work of a class, group or individual exploring, preparing and sharing ideas through enactment. Pupils may be seen as performing when occupying the dual roles of actor and spectator by commenting on dramatic moments to which they are contributing. Key aspects of performance are:  sustaining a role or roles using particular performance styles;  giving a coherent interpretation of a role; communicating with an audience using voice, gesture, movement, timing and space; creating a dramatic atmosphere using appropriate lighting, sound and design; working cooperatively with others.</a:t>
            </a:r>
          </a:p>
        </p:txBody>
      </p:sp>
      <p:sp>
        <p:nvSpPr>
          <p:cNvPr id="7" name="Rectangle 6"/>
          <p:cNvSpPr/>
          <p:nvPr/>
        </p:nvSpPr>
        <p:spPr>
          <a:xfrm>
            <a:off x="657120" y="5214601"/>
            <a:ext cx="10631813" cy="1169551"/>
          </a:xfrm>
          <a:prstGeom prst="rect">
            <a:avLst/>
          </a:prstGeom>
          <a:solidFill>
            <a:srgbClr val="FFCCCC"/>
          </a:solidFill>
          <a:ln w="12700">
            <a:solidFill>
              <a:srgbClr val="FF0000"/>
            </a:solidFill>
          </a:ln>
        </p:spPr>
        <p:txBody>
          <a:bodyPr wrap="square">
            <a:spAutoFit/>
          </a:bodyPr>
          <a:lstStyle/>
          <a:p>
            <a:r>
              <a:rPr lang="en-GB" sz="1400" dirty="0"/>
              <a:t>Responding to drama involves pupils in reflecting on their own experience of drama. They also need to express their understanding of what the drama is saying and how it is saying it through dramatic conventions and techniques. Responses can be emotional or intellectual, individual or shared, spoken or written. During a planned sequence of lessons pupils should be deepening their critical thinking both in and outside the drama. Whether relating to the experience of performing or of seeing a performance, pupils can respond to content, form, character, language, symbolism or impact, and can do so with increasingly analytical insight, using appropriate subject-specific terminology.</a:t>
            </a:r>
          </a:p>
        </p:txBody>
      </p:sp>
      <p:sp>
        <p:nvSpPr>
          <p:cNvPr id="2" name="TextBox 1"/>
          <p:cNvSpPr txBox="1"/>
          <p:nvPr/>
        </p:nvSpPr>
        <p:spPr>
          <a:xfrm>
            <a:off x="647134" y="539357"/>
            <a:ext cx="10709440" cy="369332"/>
          </a:xfrm>
          <a:prstGeom prst="rect">
            <a:avLst/>
          </a:prstGeom>
          <a:solidFill>
            <a:schemeClr val="accent1"/>
          </a:solidFill>
        </p:spPr>
        <p:txBody>
          <a:bodyPr wrap="square" rtlCol="0">
            <a:spAutoFit/>
          </a:bodyPr>
          <a:lstStyle/>
          <a:p>
            <a:r>
              <a:rPr lang="en-GB" b="1" dirty="0"/>
              <a:t>Creating</a:t>
            </a:r>
            <a:r>
              <a:rPr lang="en-GB" dirty="0"/>
              <a:t> </a:t>
            </a:r>
          </a:p>
        </p:txBody>
      </p:sp>
      <p:sp>
        <p:nvSpPr>
          <p:cNvPr id="3" name="TextBox 2"/>
          <p:cNvSpPr txBox="1"/>
          <p:nvPr/>
        </p:nvSpPr>
        <p:spPr>
          <a:xfrm>
            <a:off x="647134" y="2449043"/>
            <a:ext cx="10690033" cy="369332"/>
          </a:xfrm>
          <a:prstGeom prst="rect">
            <a:avLst/>
          </a:prstGeom>
          <a:solidFill>
            <a:schemeClr val="accent4"/>
          </a:solidFill>
        </p:spPr>
        <p:txBody>
          <a:bodyPr wrap="square" rtlCol="0">
            <a:spAutoFit/>
          </a:bodyPr>
          <a:lstStyle/>
          <a:p>
            <a:r>
              <a:rPr lang="en-GB" b="1" dirty="0"/>
              <a:t>Performing</a:t>
            </a:r>
            <a:r>
              <a:rPr lang="en-GB" dirty="0"/>
              <a:t> </a:t>
            </a:r>
          </a:p>
        </p:txBody>
      </p:sp>
      <p:sp>
        <p:nvSpPr>
          <p:cNvPr id="4" name="TextBox 3"/>
          <p:cNvSpPr txBox="1"/>
          <p:nvPr/>
        </p:nvSpPr>
        <p:spPr>
          <a:xfrm>
            <a:off x="647134" y="4755682"/>
            <a:ext cx="10631813" cy="369332"/>
          </a:xfrm>
          <a:prstGeom prst="rect">
            <a:avLst/>
          </a:prstGeom>
          <a:solidFill>
            <a:srgbClr val="FF7C80"/>
          </a:solidFill>
        </p:spPr>
        <p:txBody>
          <a:bodyPr wrap="square" rtlCol="0">
            <a:spAutoFit/>
          </a:bodyPr>
          <a:lstStyle/>
          <a:p>
            <a:r>
              <a:rPr lang="en-GB" b="1" dirty="0"/>
              <a:t>Responding</a:t>
            </a:r>
            <a:r>
              <a:rPr lang="en-GB" dirty="0"/>
              <a:t> </a:t>
            </a:r>
          </a:p>
        </p:txBody>
      </p:sp>
    </p:spTree>
    <p:extLst>
      <p:ext uri="{BB962C8B-B14F-4D97-AF65-F5344CB8AC3E}">
        <p14:creationId xmlns:p14="http://schemas.microsoft.com/office/powerpoint/2010/main" val="150120379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4023" y="0"/>
            <a:ext cx="10799989" cy="287383"/>
          </a:xfrm>
          <a:solidFill>
            <a:schemeClr val="accent1">
              <a:lumMod val="40000"/>
              <a:lumOff val="60000"/>
            </a:schemeClr>
          </a:solidFill>
          <a:ln>
            <a:solidFill>
              <a:srgbClr val="0070C0"/>
            </a:solidFill>
          </a:ln>
        </p:spPr>
        <p:txBody>
          <a:bodyPr>
            <a:noAutofit/>
          </a:bodyPr>
          <a:lstStyle/>
          <a:p>
            <a:pPr algn="ctr"/>
            <a:r>
              <a:rPr lang="en-GB" sz="3200" b="1" dirty="0"/>
              <a:t>Assessment In Drama at KS3</a:t>
            </a:r>
          </a:p>
        </p:txBody>
      </p:sp>
      <p:sp>
        <p:nvSpPr>
          <p:cNvPr id="4" name="TextBox 3"/>
          <p:cNvSpPr txBox="1"/>
          <p:nvPr/>
        </p:nvSpPr>
        <p:spPr>
          <a:xfrm>
            <a:off x="624017" y="298207"/>
            <a:ext cx="5157652" cy="1384995"/>
          </a:xfrm>
          <a:prstGeom prst="rect">
            <a:avLst/>
          </a:prstGeom>
          <a:solidFill>
            <a:srgbClr val="CCECFF"/>
          </a:solidFill>
          <a:ln>
            <a:solidFill>
              <a:schemeClr val="accent1">
                <a:lumMod val="75000"/>
              </a:schemeClr>
            </a:solid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black"/>
                </a:solidFill>
                <a:effectLst/>
                <a:uLnTx/>
                <a:uFillTx/>
                <a:latin typeface="Calibri" panose="020F0502020204030204"/>
                <a:ea typeface="+mn-ea"/>
                <a:cs typeface="+mn-cs"/>
              </a:rPr>
              <a:t>Progress (E,M,W,U): Exceeding, Meeting, Working Towards, Underperforming.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Each half term students work towards a significant piece of work (SPOW).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This will often be a group or solo performance depending on the unit of work. Sometimes there will be a combination of SPOWs in addition to the performance. For example: Costume, set design and script work.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TextBox 4"/>
          <p:cNvSpPr txBox="1"/>
          <p:nvPr/>
        </p:nvSpPr>
        <p:spPr>
          <a:xfrm>
            <a:off x="5781669" y="309031"/>
            <a:ext cx="5642338" cy="1384995"/>
          </a:xfrm>
          <a:prstGeom prst="rect">
            <a:avLst/>
          </a:prstGeom>
          <a:solidFill>
            <a:srgbClr val="FFCCCC"/>
          </a:solidFill>
          <a:ln>
            <a:solidFill>
              <a:srgbClr val="0070C0"/>
            </a:solid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black"/>
                </a:solidFill>
                <a:effectLst/>
                <a:uLnTx/>
                <a:uFillTx/>
                <a:latin typeface="Calibri" panose="020F0502020204030204"/>
                <a:ea typeface="+mn-ea"/>
                <a:cs typeface="+mn-cs"/>
              </a:rPr>
              <a:t>Attainment (E,G,B,A): Excellent, Good, Below, Absent.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At the end of the year each student will complete a Drama written exam. This paper will be made up of both long and shorts answers based on the key terms, methods of creating and evaluation skills they have learnt about over the course.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In the weeks leading up to the exam, students will be given a revision mat with key terms and definitions. Revision techniques are embedded into the lessons to support students with this process. </a:t>
            </a:r>
          </a:p>
        </p:txBody>
      </p:sp>
      <p:sp>
        <p:nvSpPr>
          <p:cNvPr id="9" name="TextBox 8"/>
          <p:cNvSpPr txBox="1"/>
          <p:nvPr/>
        </p:nvSpPr>
        <p:spPr>
          <a:xfrm>
            <a:off x="624015" y="5933759"/>
            <a:ext cx="10799989" cy="646331"/>
          </a:xfrm>
          <a:prstGeom prst="rect">
            <a:avLst/>
          </a:prstGeom>
          <a:solidFill>
            <a:srgbClr val="FFCC99"/>
          </a:solidFill>
          <a:ln>
            <a:solidFill>
              <a:srgbClr val="0070C0"/>
            </a:solid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black"/>
                </a:solidFill>
                <a:effectLst/>
                <a:uLnTx/>
                <a:uFillTx/>
                <a:latin typeface="Calibri" panose="020F0502020204030204"/>
                <a:ea typeface="+mn-ea"/>
                <a:cs typeface="+mn-cs"/>
              </a:rPr>
              <a:t>Performance Tick Lists: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 These are used as a simple tool to show the student how they are going to be assessed for that unit.  They cover the key areas that need to be hit to attain the best possible marks for the individual.  </a:t>
            </a:r>
          </a:p>
        </p:txBody>
      </p:sp>
      <p:sp>
        <p:nvSpPr>
          <p:cNvPr id="8" name="TextBox 7"/>
          <p:cNvSpPr txBox="1"/>
          <p:nvPr/>
        </p:nvSpPr>
        <p:spPr>
          <a:xfrm>
            <a:off x="624015" y="1925971"/>
            <a:ext cx="10799989" cy="2123658"/>
          </a:xfrm>
          <a:prstGeom prst="rect">
            <a:avLst/>
          </a:prstGeom>
          <a:solidFill>
            <a:srgbClr val="FFFFCC"/>
          </a:solidFill>
          <a:ln>
            <a:solidFill>
              <a:srgbClr val="002060"/>
            </a:solid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black"/>
                </a:solidFill>
                <a:effectLst/>
                <a:uLnTx/>
                <a:uFillTx/>
                <a:latin typeface="Calibri" panose="020F0502020204030204"/>
                <a:ea typeface="+mn-ea"/>
                <a:cs typeface="+mn-cs"/>
              </a:rPr>
              <a:t>Feedback Policy:</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1. Observations of group and individual work are conducted in each practical element of the lesson. Relevant verbal feedback is given accordingly.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2. Students undertake a variety of practical assessments in KS3 over the course of the year. Teachers make observations and judgments during the process and a final learning ladder mark is recorded in each student’s Drama booklet in terms of the level of progress (E, M, W, and U).</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3. A feedback session follows each assessment; they will receive their E, M, W, U. Teacher, self and peer assessments are used at this point to help students identify individual ‘</a:t>
            </a:r>
            <a:r>
              <a:rPr lang="en-GB" sz="1200" dirty="0">
                <a:solidFill>
                  <a:prstClr val="black"/>
                </a:solidFill>
                <a:latin typeface="Calibri" panose="020F0502020204030204"/>
              </a:rPr>
              <a:t>Success</a:t>
            </a: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 and ‘</a:t>
            </a:r>
            <a:r>
              <a:rPr lang="en-GB" sz="1200" dirty="0">
                <a:solidFill>
                  <a:prstClr val="black"/>
                </a:solidFill>
                <a:latin typeface="Calibri" panose="020F0502020204030204"/>
              </a:rPr>
              <a:t>Challenge</a:t>
            </a: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  There is both written and verbal feedback given throughout.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4. Written teacher feedback will be in purple pen, students will write in blue or black unless that are responding to corrections or feedback with which it should then be done in green pen. (Students are given time within lessons to do this)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5. At some stage in the year students will take a Drama written exam. This will test the understanding of key Drama terminology and the skill of analysing their own and others’ performance. Students will be given a final level of progress for the year. This will be based on both the written exam mark and an average of the practical performances marks completed over the 3 terms.  Calculation of marks may need amending due to student absence.   </a:t>
            </a:r>
          </a:p>
        </p:txBody>
      </p:sp>
      <p:sp>
        <p:nvSpPr>
          <p:cNvPr id="10" name="TextBox 9"/>
          <p:cNvSpPr txBox="1"/>
          <p:nvPr/>
        </p:nvSpPr>
        <p:spPr>
          <a:xfrm>
            <a:off x="624015" y="4279422"/>
            <a:ext cx="10799989" cy="1384995"/>
          </a:xfrm>
          <a:prstGeom prst="rect">
            <a:avLst/>
          </a:prstGeom>
          <a:solidFill>
            <a:srgbClr val="CCFF99"/>
          </a:solidFill>
          <a:ln>
            <a:solidFill>
              <a:srgbClr val="0070C0"/>
            </a:solid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black"/>
                </a:solidFill>
                <a:effectLst/>
                <a:uLnTx/>
                <a:uFillTx/>
                <a:latin typeface="Calibri" panose="020F0502020204030204"/>
                <a:ea typeface="+mn-ea"/>
                <a:cs typeface="+mn-cs"/>
              </a:rPr>
              <a:t>Homework:</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Frequency: homework tasks will be rarely set and these will be as and when appropriate related to the learning objectives of each lesson.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Types of tasks:	Consolidation of learning by applying knowledge and using skills to answer set tasks e.g. evaluation of practical activities and assessments. Evaluations of practical tasks e.g. evaluate a rehearsal or a final performance. Learning the spelling and key subject terminology e.g. body language, facial expressions. Research in preparation for future tasks e.g. finding appropriate props, research images for character/theme development. Practise and develop skills e.g. studying and working from the Drama Performance tick lists. Preparation and organisation of costume or props for practical tasks. Learning and rehearsals of Drama skills and assessments. Improvement and use of KS3 Drama books. </a:t>
            </a:r>
          </a:p>
        </p:txBody>
      </p:sp>
    </p:spTree>
    <p:extLst>
      <p:ext uri="{BB962C8B-B14F-4D97-AF65-F5344CB8AC3E}">
        <p14:creationId xmlns:p14="http://schemas.microsoft.com/office/powerpoint/2010/main" val="9547842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Object 4">
            <a:extLst>
              <a:ext uri="{FF2B5EF4-FFF2-40B4-BE49-F238E27FC236}">
                <a16:creationId xmlns:a16="http://schemas.microsoft.com/office/drawing/2014/main" id="{1E01EB39-378B-438B-81E6-DB8EC5B8A8E5}"/>
              </a:ext>
            </a:extLst>
          </p:cNvPr>
          <p:cNvGraphicFramePr>
            <a:graphicFrameLocks noChangeAspect="1"/>
          </p:cNvGraphicFramePr>
          <p:nvPr>
            <p:extLst>
              <p:ext uri="{D42A27DB-BD31-4B8C-83A1-F6EECF244321}">
                <p14:modId xmlns:p14="http://schemas.microsoft.com/office/powerpoint/2010/main" val="2348383215"/>
              </p:ext>
            </p:extLst>
          </p:nvPr>
        </p:nvGraphicFramePr>
        <p:xfrm>
          <a:off x="311426" y="887896"/>
          <a:ext cx="11569148" cy="5970104"/>
        </p:xfrm>
        <a:graphic>
          <a:graphicData uri="http://schemas.openxmlformats.org/presentationml/2006/ole">
            <mc:AlternateContent xmlns:mc="http://schemas.openxmlformats.org/markup-compatibility/2006">
              <mc:Choice xmlns:v="urn:schemas-microsoft-com:vml" Requires="v">
                <p:oleObj name="Document" r:id="rId2" imgW="9793194" imgH="6099697" progId="Word.Document.12">
                  <p:embed/>
                </p:oleObj>
              </mc:Choice>
              <mc:Fallback>
                <p:oleObj name="Document" r:id="rId2" imgW="9793194" imgH="6099697" progId="Word.Document.12">
                  <p:embed/>
                  <p:pic>
                    <p:nvPicPr>
                      <p:cNvPr id="5" name="Object 4">
                        <a:extLst>
                          <a:ext uri="{FF2B5EF4-FFF2-40B4-BE49-F238E27FC236}">
                            <a16:creationId xmlns:a16="http://schemas.microsoft.com/office/drawing/2014/main" id="{1E01EB39-378B-438B-81E6-DB8EC5B8A8E5}"/>
                          </a:ext>
                        </a:extLst>
                      </p:cNvPr>
                      <p:cNvPicPr/>
                      <p:nvPr/>
                    </p:nvPicPr>
                    <p:blipFill>
                      <a:blip r:embed="rId3"/>
                      <a:stretch>
                        <a:fillRect/>
                      </a:stretch>
                    </p:blipFill>
                    <p:spPr>
                      <a:xfrm>
                        <a:off x="311426" y="887896"/>
                        <a:ext cx="11569148" cy="5970104"/>
                      </a:xfrm>
                      <a:prstGeom prst="rect">
                        <a:avLst/>
                      </a:prstGeom>
                      <a:solidFill>
                        <a:schemeClr val="bg1"/>
                      </a:solidFill>
                      <a:ln>
                        <a:solidFill>
                          <a:schemeClr val="tx1"/>
                        </a:solidFill>
                      </a:ln>
                    </p:spPr>
                  </p:pic>
                </p:oleObj>
              </mc:Fallback>
            </mc:AlternateContent>
          </a:graphicData>
        </a:graphic>
      </p:graphicFrame>
      <p:sp>
        <p:nvSpPr>
          <p:cNvPr id="6" name="TextBox 5">
            <a:extLst>
              <a:ext uri="{FF2B5EF4-FFF2-40B4-BE49-F238E27FC236}">
                <a16:creationId xmlns:a16="http://schemas.microsoft.com/office/drawing/2014/main" id="{8A033094-E55F-4983-9FDA-2C164E89C060}"/>
              </a:ext>
            </a:extLst>
          </p:cNvPr>
          <p:cNvSpPr txBox="1"/>
          <p:nvPr/>
        </p:nvSpPr>
        <p:spPr>
          <a:xfrm>
            <a:off x="2564296" y="200512"/>
            <a:ext cx="7063408" cy="369332"/>
          </a:xfrm>
          <a:prstGeom prst="rect">
            <a:avLst/>
          </a:prstGeom>
          <a:noFill/>
        </p:spPr>
        <p:txBody>
          <a:bodyPr wrap="square" rtlCol="0">
            <a:spAutoFit/>
          </a:bodyPr>
          <a:lstStyle/>
          <a:p>
            <a:pPr algn="ctr"/>
            <a:r>
              <a:rPr lang="en-GB" b="1" u="sng" dirty="0"/>
              <a:t>How your child will be assessed at KS3</a:t>
            </a:r>
          </a:p>
        </p:txBody>
      </p:sp>
    </p:spTree>
    <p:extLst>
      <p:ext uri="{BB962C8B-B14F-4D97-AF65-F5344CB8AC3E}">
        <p14:creationId xmlns:p14="http://schemas.microsoft.com/office/powerpoint/2010/main" val="239372958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590647" y="159391"/>
            <a:ext cx="2350017" cy="923330"/>
          </a:xfrm>
          <a:prstGeom prst="rect">
            <a:avLst/>
          </a:prstGeom>
          <a:solidFill>
            <a:schemeClr val="accent1">
              <a:lumMod val="40000"/>
              <a:lumOff val="60000"/>
            </a:schemeClr>
          </a:solidFill>
          <a:ln>
            <a:solidFill>
              <a:schemeClr val="tx1"/>
            </a:solidFill>
          </a:ln>
        </p:spPr>
        <p:txBody>
          <a:bodyPr wrap="square" rtlCol="0">
            <a:spAutoFit/>
          </a:bodyPr>
          <a:lstStyle/>
          <a:p>
            <a:r>
              <a:rPr lang="en-GB" b="1" dirty="0"/>
              <a:t>Autumn 1</a:t>
            </a:r>
          </a:p>
          <a:p>
            <a:endParaRPr lang="en-GB" dirty="0"/>
          </a:p>
          <a:p>
            <a:r>
              <a:rPr lang="en-GB" dirty="0"/>
              <a:t>Darkwood Manor</a:t>
            </a:r>
          </a:p>
        </p:txBody>
      </p:sp>
      <p:sp>
        <p:nvSpPr>
          <p:cNvPr id="5" name="TextBox 4"/>
          <p:cNvSpPr txBox="1"/>
          <p:nvPr/>
        </p:nvSpPr>
        <p:spPr>
          <a:xfrm>
            <a:off x="5279686" y="148348"/>
            <a:ext cx="3865418" cy="3139321"/>
          </a:xfrm>
          <a:prstGeom prst="rect">
            <a:avLst/>
          </a:prstGeom>
          <a:solidFill>
            <a:schemeClr val="tx2">
              <a:lumMod val="40000"/>
              <a:lumOff val="60000"/>
            </a:schemeClr>
          </a:solidFill>
          <a:ln>
            <a:solidFill>
              <a:schemeClr val="tx1"/>
            </a:solidFill>
          </a:ln>
        </p:spPr>
        <p:txBody>
          <a:bodyPr wrap="square" rtlCol="0">
            <a:spAutoFit/>
          </a:bodyPr>
          <a:lstStyle/>
          <a:p>
            <a:r>
              <a:rPr lang="en-GB" b="1" dirty="0"/>
              <a:t>Summary:</a:t>
            </a:r>
          </a:p>
          <a:p>
            <a:r>
              <a:rPr lang="en-GB" sz="1200" dirty="0"/>
              <a:t>Students are introduced to a STIMULUS about a ghost story. </a:t>
            </a:r>
          </a:p>
          <a:p>
            <a:endParaRPr lang="en-GB" sz="1200" dirty="0"/>
          </a:p>
          <a:p>
            <a:r>
              <a:rPr lang="en-GB" sz="1200" dirty="0"/>
              <a:t>Through DRAMA CONVENTIONS the students develop their own spooky tales about Darkwood Manor. </a:t>
            </a:r>
          </a:p>
          <a:p>
            <a:endParaRPr lang="en-GB" sz="1200" dirty="0"/>
          </a:p>
          <a:p>
            <a:r>
              <a:rPr lang="en-GB" sz="1200" dirty="0"/>
              <a:t>Students are also introduced to CHARACTERISATION. They build their own original characters and begin to learn about how ACTING SKILLS. </a:t>
            </a:r>
          </a:p>
          <a:p>
            <a:endParaRPr lang="en-GB" sz="1200" dirty="0"/>
          </a:p>
          <a:p>
            <a:r>
              <a:rPr lang="en-GB" sz="1200" dirty="0"/>
              <a:t>This is all brought together in a final STRUCTURED performance.</a:t>
            </a:r>
          </a:p>
          <a:p>
            <a:endParaRPr lang="en-GB" sz="1200" dirty="0"/>
          </a:p>
          <a:p>
            <a:r>
              <a:rPr lang="en-GB" sz="1200" dirty="0"/>
              <a:t>Costume and set design is also explored. </a:t>
            </a:r>
          </a:p>
          <a:p>
            <a:endParaRPr lang="en-GB" sz="1200" dirty="0"/>
          </a:p>
        </p:txBody>
      </p:sp>
      <p:sp>
        <p:nvSpPr>
          <p:cNvPr id="7" name="TextBox 6"/>
          <p:cNvSpPr txBox="1"/>
          <p:nvPr/>
        </p:nvSpPr>
        <p:spPr>
          <a:xfrm>
            <a:off x="9452264" y="148348"/>
            <a:ext cx="2493818" cy="3046988"/>
          </a:xfrm>
          <a:prstGeom prst="rect">
            <a:avLst/>
          </a:prstGeom>
          <a:solidFill>
            <a:schemeClr val="accent6">
              <a:lumMod val="40000"/>
              <a:lumOff val="60000"/>
            </a:schemeClr>
          </a:solidFill>
          <a:ln>
            <a:solidFill>
              <a:schemeClr val="tx1"/>
            </a:solidFill>
          </a:ln>
        </p:spPr>
        <p:txBody>
          <a:bodyPr wrap="square" rtlCol="0">
            <a:spAutoFit/>
          </a:bodyPr>
          <a:lstStyle/>
          <a:p>
            <a:r>
              <a:rPr lang="en-GB" b="1" dirty="0"/>
              <a:t>Key Words:</a:t>
            </a:r>
          </a:p>
          <a:p>
            <a:endParaRPr lang="en-GB" b="1" dirty="0"/>
          </a:p>
          <a:p>
            <a:r>
              <a:rPr lang="en-GB" sz="1200" dirty="0"/>
              <a:t>Characterisation</a:t>
            </a:r>
          </a:p>
          <a:p>
            <a:r>
              <a:rPr lang="en-GB" sz="1200" dirty="0"/>
              <a:t>Suspense</a:t>
            </a:r>
          </a:p>
          <a:p>
            <a:r>
              <a:rPr lang="en-GB" sz="1200" dirty="0"/>
              <a:t>Tension</a:t>
            </a:r>
          </a:p>
          <a:p>
            <a:r>
              <a:rPr lang="en-GB" sz="1200" dirty="0"/>
              <a:t>Conventions</a:t>
            </a:r>
          </a:p>
          <a:p>
            <a:r>
              <a:rPr lang="en-GB" sz="1200" dirty="0"/>
              <a:t>Teacher in role Character profile</a:t>
            </a:r>
          </a:p>
          <a:p>
            <a:r>
              <a:rPr lang="en-GB" sz="1200" dirty="0"/>
              <a:t>Script writing</a:t>
            </a:r>
          </a:p>
          <a:p>
            <a:r>
              <a:rPr lang="en-GB" sz="1200" dirty="0"/>
              <a:t>Cliff-hanger</a:t>
            </a:r>
          </a:p>
          <a:p>
            <a:r>
              <a:rPr lang="en-GB" sz="1200" dirty="0"/>
              <a:t>Conclusive </a:t>
            </a:r>
          </a:p>
          <a:p>
            <a:r>
              <a:rPr lang="en-GB" sz="1200" dirty="0"/>
              <a:t>Facial expressions</a:t>
            </a:r>
          </a:p>
          <a:p>
            <a:r>
              <a:rPr lang="en-GB" sz="1200" dirty="0"/>
              <a:t>Body language</a:t>
            </a:r>
          </a:p>
          <a:p>
            <a:r>
              <a:rPr lang="en-GB" sz="1200" dirty="0"/>
              <a:t>Pitch</a:t>
            </a:r>
          </a:p>
          <a:p>
            <a:r>
              <a:rPr lang="en-GB" sz="1200" dirty="0"/>
              <a:t>Tone</a:t>
            </a:r>
          </a:p>
          <a:p>
            <a:endParaRPr lang="en-GB" sz="1200" dirty="0"/>
          </a:p>
        </p:txBody>
      </p:sp>
      <p:sp>
        <p:nvSpPr>
          <p:cNvPr id="8" name="TextBox 7"/>
          <p:cNvSpPr txBox="1"/>
          <p:nvPr/>
        </p:nvSpPr>
        <p:spPr>
          <a:xfrm>
            <a:off x="220418" y="1257900"/>
            <a:ext cx="4752109" cy="2462213"/>
          </a:xfrm>
          <a:prstGeom prst="rect">
            <a:avLst/>
          </a:prstGeom>
          <a:solidFill>
            <a:schemeClr val="bg1">
              <a:lumMod val="85000"/>
            </a:schemeClr>
          </a:solidFill>
          <a:ln>
            <a:solidFill>
              <a:schemeClr val="tx1"/>
            </a:solidFill>
          </a:ln>
        </p:spPr>
        <p:txBody>
          <a:bodyPr wrap="square" rtlCol="0">
            <a:spAutoFit/>
          </a:bodyPr>
          <a:lstStyle/>
          <a:p>
            <a:r>
              <a:rPr lang="en-GB" sz="1600" b="1" dirty="0"/>
              <a:t>Core Knowledge: </a:t>
            </a:r>
          </a:p>
          <a:p>
            <a:r>
              <a:rPr lang="en-GB" sz="1200" dirty="0"/>
              <a:t>A – Characterisation is the process an actor goes through to create a character that is different from themselves. </a:t>
            </a:r>
          </a:p>
          <a:p>
            <a:r>
              <a:rPr lang="en-GB" sz="1200" dirty="0"/>
              <a:t>B –Drama Conventions are used to explore a stimulus and deepen understanding of the topic. Such as; Teacher-in-role (TIR), Interview, Hot seating, Role-play</a:t>
            </a:r>
          </a:p>
          <a:p>
            <a:r>
              <a:rPr lang="en-GB" sz="1200" dirty="0"/>
              <a:t>C – A structured performance has a beginning, middle and end. Climax is the highest point of tension in the performance. A Cliff-hanger or Conclusive ending can be used.</a:t>
            </a:r>
          </a:p>
          <a:p>
            <a:r>
              <a:rPr lang="en-GB" sz="1200" dirty="0"/>
              <a:t>D – Vocal skills: Accent, pause, intonation.</a:t>
            </a:r>
          </a:p>
          <a:p>
            <a:r>
              <a:rPr lang="en-GB" sz="1200" dirty="0"/>
              <a:t>       Physical skills: body language, walk, gesture.</a:t>
            </a:r>
            <a:endParaRPr lang="en-GB" dirty="0"/>
          </a:p>
          <a:p>
            <a:endParaRPr lang="en-GB" dirty="0"/>
          </a:p>
        </p:txBody>
      </p:sp>
      <p:sp>
        <p:nvSpPr>
          <p:cNvPr id="9" name="TextBox 8"/>
          <p:cNvSpPr txBox="1"/>
          <p:nvPr/>
        </p:nvSpPr>
        <p:spPr>
          <a:xfrm>
            <a:off x="199159" y="5226660"/>
            <a:ext cx="3771900" cy="1261884"/>
          </a:xfrm>
          <a:prstGeom prst="rect">
            <a:avLst/>
          </a:prstGeom>
          <a:solidFill>
            <a:schemeClr val="accent1">
              <a:lumMod val="20000"/>
              <a:lumOff val="80000"/>
            </a:schemeClr>
          </a:solidFill>
          <a:ln>
            <a:solidFill>
              <a:schemeClr val="accent1"/>
            </a:solidFill>
          </a:ln>
        </p:spPr>
        <p:txBody>
          <a:bodyPr wrap="square" rtlCol="0">
            <a:spAutoFit/>
          </a:bodyPr>
          <a:lstStyle/>
          <a:p>
            <a:r>
              <a:rPr lang="en-GB" sz="1600" b="1" dirty="0"/>
              <a:t>Creating:</a:t>
            </a:r>
          </a:p>
          <a:p>
            <a:r>
              <a:rPr lang="en-GB" sz="1200" dirty="0"/>
              <a:t>Group, solo and teacher led work. </a:t>
            </a:r>
          </a:p>
          <a:p>
            <a:r>
              <a:rPr lang="en-GB" sz="1200" dirty="0"/>
              <a:t>Developing ghost stories through Drama Conventions</a:t>
            </a:r>
          </a:p>
          <a:p>
            <a:r>
              <a:rPr lang="en-GB" sz="1200" dirty="0"/>
              <a:t>Characterisation</a:t>
            </a:r>
          </a:p>
          <a:p>
            <a:r>
              <a:rPr lang="en-GB" sz="1200" dirty="0"/>
              <a:t>Building towards a structured performance. </a:t>
            </a:r>
          </a:p>
          <a:p>
            <a:r>
              <a:rPr lang="en-GB" sz="1200" dirty="0"/>
              <a:t>Costume and set design is also explored.</a:t>
            </a:r>
          </a:p>
        </p:txBody>
      </p:sp>
      <p:sp>
        <p:nvSpPr>
          <p:cNvPr id="10" name="TextBox 9"/>
          <p:cNvSpPr txBox="1"/>
          <p:nvPr/>
        </p:nvSpPr>
        <p:spPr>
          <a:xfrm>
            <a:off x="4209184" y="5226660"/>
            <a:ext cx="3879273" cy="1261884"/>
          </a:xfrm>
          <a:prstGeom prst="rect">
            <a:avLst/>
          </a:prstGeom>
          <a:solidFill>
            <a:srgbClr val="FFFFCC"/>
          </a:solidFill>
          <a:ln>
            <a:solidFill>
              <a:schemeClr val="accent4">
                <a:lumMod val="60000"/>
                <a:lumOff val="40000"/>
              </a:schemeClr>
            </a:solidFill>
          </a:ln>
        </p:spPr>
        <p:txBody>
          <a:bodyPr wrap="square" rtlCol="0">
            <a:spAutoFit/>
          </a:bodyPr>
          <a:lstStyle/>
          <a:p>
            <a:r>
              <a:rPr lang="en-GB" sz="1600" b="1" dirty="0"/>
              <a:t>Performing:</a:t>
            </a:r>
          </a:p>
          <a:p>
            <a:r>
              <a:rPr lang="en-GB" sz="1200" dirty="0"/>
              <a:t>Group structured performance of the night their character’s spend in Darkwood Manor. </a:t>
            </a:r>
          </a:p>
          <a:p>
            <a:r>
              <a:rPr lang="en-GB" sz="1200" dirty="0"/>
              <a:t>Can they sustain their originally created characters? </a:t>
            </a:r>
          </a:p>
          <a:p>
            <a:r>
              <a:rPr lang="en-GB" sz="1200" dirty="0"/>
              <a:t>Does their performance build tension and ‘spook’ the audience?</a:t>
            </a:r>
          </a:p>
        </p:txBody>
      </p:sp>
      <p:sp>
        <p:nvSpPr>
          <p:cNvPr id="11" name="TextBox 10"/>
          <p:cNvSpPr txBox="1"/>
          <p:nvPr/>
        </p:nvSpPr>
        <p:spPr>
          <a:xfrm>
            <a:off x="8326582" y="5226660"/>
            <a:ext cx="3619500" cy="1261884"/>
          </a:xfrm>
          <a:prstGeom prst="rect">
            <a:avLst/>
          </a:prstGeom>
          <a:solidFill>
            <a:srgbClr val="FFCCCC"/>
          </a:solidFill>
          <a:ln>
            <a:solidFill>
              <a:srgbClr val="FF0000"/>
            </a:solidFill>
          </a:ln>
        </p:spPr>
        <p:txBody>
          <a:bodyPr wrap="square" rtlCol="0">
            <a:spAutoFit/>
          </a:bodyPr>
          <a:lstStyle/>
          <a:p>
            <a:r>
              <a:rPr lang="en-GB" sz="1600" b="1" dirty="0"/>
              <a:t>Responding: </a:t>
            </a:r>
          </a:p>
          <a:p>
            <a:r>
              <a:rPr lang="en-GB" sz="1200" dirty="0"/>
              <a:t>Peer and Solo evaluation of the group performances. Using the learning ladder to develop specific feedback. Learning to use Drama Terms and key moments to support their reflections. </a:t>
            </a:r>
          </a:p>
          <a:p>
            <a:endParaRPr lang="en-GB" sz="1200" dirty="0"/>
          </a:p>
        </p:txBody>
      </p:sp>
      <p:sp>
        <p:nvSpPr>
          <p:cNvPr id="12" name="TextBox 11"/>
          <p:cNvSpPr txBox="1"/>
          <p:nvPr/>
        </p:nvSpPr>
        <p:spPr>
          <a:xfrm>
            <a:off x="9452264" y="3472334"/>
            <a:ext cx="2587336" cy="1107996"/>
          </a:xfrm>
          <a:prstGeom prst="rect">
            <a:avLst/>
          </a:prstGeom>
          <a:solidFill>
            <a:schemeClr val="accent1">
              <a:lumMod val="40000"/>
              <a:lumOff val="60000"/>
            </a:schemeClr>
          </a:solidFill>
          <a:ln>
            <a:solidFill>
              <a:srgbClr val="0070C0"/>
            </a:solidFill>
          </a:ln>
        </p:spPr>
        <p:txBody>
          <a:bodyPr wrap="square" rtlCol="0">
            <a:spAutoFit/>
          </a:bodyPr>
          <a:lstStyle/>
          <a:p>
            <a:r>
              <a:rPr lang="en-GB" b="1" dirty="0"/>
              <a:t>Assessment:</a:t>
            </a:r>
          </a:p>
          <a:p>
            <a:r>
              <a:rPr lang="en-GB" sz="1200" dirty="0"/>
              <a:t>Group performance including vocal and physical skills, creating tension and suspense, cliff-hanger or conclusive ending.  </a:t>
            </a:r>
          </a:p>
        </p:txBody>
      </p:sp>
      <p:sp>
        <p:nvSpPr>
          <p:cNvPr id="14" name="TextBox 13"/>
          <p:cNvSpPr txBox="1"/>
          <p:nvPr/>
        </p:nvSpPr>
        <p:spPr>
          <a:xfrm>
            <a:off x="211191" y="3833681"/>
            <a:ext cx="4770564" cy="1292662"/>
          </a:xfrm>
          <a:prstGeom prst="rect">
            <a:avLst/>
          </a:prstGeom>
          <a:solidFill>
            <a:schemeClr val="accent6">
              <a:lumMod val="40000"/>
              <a:lumOff val="60000"/>
            </a:schemeClr>
          </a:solidFill>
          <a:ln>
            <a:solidFill>
              <a:schemeClr val="tx2"/>
            </a:solidFill>
          </a:ln>
        </p:spPr>
        <p:txBody>
          <a:bodyPr wrap="square" rtlCol="0">
            <a:spAutoFit/>
          </a:bodyPr>
          <a:lstStyle/>
          <a:p>
            <a:r>
              <a:rPr lang="en-GB" b="1" dirty="0"/>
              <a:t>How it fits in: </a:t>
            </a:r>
          </a:p>
          <a:p>
            <a:r>
              <a:rPr lang="en-GB" sz="1200" dirty="0"/>
              <a:t>Some students will not have studied drama before so it is important that they are inspired and enthused to learn the basics of the subject.  Confidence building is key and group and social skills, to develop the individual in a new setting. While learning the  beginnings of characterisation, genre and how to create a structured performance.</a:t>
            </a:r>
          </a:p>
        </p:txBody>
      </p:sp>
      <p:pic>
        <p:nvPicPr>
          <p:cNvPr id="2" name="Picture 1"/>
          <p:cNvPicPr>
            <a:picLocks noChangeAspect="1"/>
          </p:cNvPicPr>
          <p:nvPr/>
        </p:nvPicPr>
        <p:blipFill>
          <a:blip r:embed="rId2"/>
          <a:stretch>
            <a:fillRect/>
          </a:stretch>
        </p:blipFill>
        <p:spPr>
          <a:xfrm>
            <a:off x="199159" y="109537"/>
            <a:ext cx="1055515" cy="1023038"/>
          </a:xfrm>
          <a:prstGeom prst="rect">
            <a:avLst/>
          </a:prstGeom>
        </p:spPr>
      </p:pic>
      <p:sp>
        <p:nvSpPr>
          <p:cNvPr id="13" name="TextBox 12"/>
          <p:cNvSpPr txBox="1"/>
          <p:nvPr/>
        </p:nvSpPr>
        <p:spPr>
          <a:xfrm>
            <a:off x="5141931" y="3417697"/>
            <a:ext cx="4140927" cy="1754326"/>
          </a:xfrm>
          <a:prstGeom prst="rect">
            <a:avLst/>
          </a:prstGeom>
          <a:solidFill>
            <a:schemeClr val="accent4">
              <a:lumMod val="40000"/>
              <a:lumOff val="60000"/>
            </a:schemeClr>
          </a:solidFill>
          <a:ln>
            <a:solidFill>
              <a:schemeClr val="tx2"/>
            </a:solidFill>
          </a:ln>
        </p:spPr>
        <p:txBody>
          <a:bodyPr wrap="square" rtlCol="0">
            <a:spAutoFit/>
          </a:bodyPr>
          <a:lstStyle/>
          <a:p>
            <a:r>
              <a:rPr lang="en-GB" b="1" dirty="0"/>
              <a:t>How can I support my child in Drama, as a parent/carer? : </a:t>
            </a:r>
          </a:p>
          <a:p>
            <a:r>
              <a:rPr lang="en-GB" sz="1200" dirty="0"/>
              <a:t>Support your child in researching and listening to ghost stories, discuss how one can make these more effective when telling the story too- perhaps look at local ghosts stories from York.  Ask your child to perform their piece to you as best they can without others, you could ask them questions and they could respond in character.  </a:t>
            </a:r>
          </a:p>
        </p:txBody>
      </p:sp>
    </p:spTree>
    <p:extLst>
      <p:ext uri="{BB962C8B-B14F-4D97-AF65-F5344CB8AC3E}">
        <p14:creationId xmlns:p14="http://schemas.microsoft.com/office/powerpoint/2010/main" val="425592245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739344" y="395098"/>
            <a:ext cx="2317650" cy="923330"/>
          </a:xfrm>
          <a:prstGeom prst="rect">
            <a:avLst/>
          </a:prstGeom>
          <a:solidFill>
            <a:schemeClr val="accent1">
              <a:lumMod val="40000"/>
              <a:lumOff val="60000"/>
            </a:schemeClr>
          </a:solidFill>
          <a:ln>
            <a:solidFill>
              <a:schemeClr val="tx1"/>
            </a:solidFill>
          </a:ln>
        </p:spPr>
        <p:txBody>
          <a:bodyPr wrap="square" rtlCol="0">
            <a:spAutoFit/>
          </a:bodyPr>
          <a:lstStyle/>
          <a:p>
            <a:r>
              <a:rPr lang="en-GB" b="1" dirty="0"/>
              <a:t>Autumn 2</a:t>
            </a:r>
          </a:p>
          <a:p>
            <a:endParaRPr lang="en-GB" dirty="0"/>
          </a:p>
          <a:p>
            <a:r>
              <a:rPr lang="en-GB" dirty="0"/>
              <a:t>Pantomime</a:t>
            </a:r>
          </a:p>
        </p:txBody>
      </p:sp>
      <p:sp>
        <p:nvSpPr>
          <p:cNvPr id="5" name="TextBox 4"/>
          <p:cNvSpPr txBox="1"/>
          <p:nvPr/>
        </p:nvSpPr>
        <p:spPr>
          <a:xfrm>
            <a:off x="5239437" y="295341"/>
            <a:ext cx="3865418" cy="3046988"/>
          </a:xfrm>
          <a:prstGeom prst="rect">
            <a:avLst/>
          </a:prstGeom>
          <a:solidFill>
            <a:schemeClr val="tx2">
              <a:lumMod val="40000"/>
              <a:lumOff val="60000"/>
            </a:schemeClr>
          </a:solidFill>
          <a:ln>
            <a:solidFill>
              <a:schemeClr val="tx1"/>
            </a:solidFill>
          </a:ln>
        </p:spPr>
        <p:txBody>
          <a:bodyPr wrap="square" rtlCol="0">
            <a:spAutoFit/>
          </a:bodyPr>
          <a:lstStyle/>
          <a:p>
            <a:r>
              <a:rPr lang="en-GB" b="1" dirty="0"/>
              <a:t>Summary:</a:t>
            </a:r>
          </a:p>
          <a:p>
            <a:endParaRPr lang="en-GB" dirty="0"/>
          </a:p>
          <a:p>
            <a:r>
              <a:rPr lang="en-GB" sz="1200" dirty="0"/>
              <a:t>Students are introduced to Pantomime and understand the historical context of this style of the theatre. </a:t>
            </a:r>
          </a:p>
          <a:p>
            <a:endParaRPr lang="en-GB" sz="1200" dirty="0"/>
          </a:p>
          <a:p>
            <a:r>
              <a:rPr lang="en-GB" sz="1200" dirty="0"/>
              <a:t>Key characteristics that makes this theatre style so unique are explored. </a:t>
            </a:r>
          </a:p>
          <a:p>
            <a:r>
              <a:rPr lang="en-GB" sz="1200" dirty="0"/>
              <a:t>E.g. Audience Participation</a:t>
            </a:r>
          </a:p>
          <a:p>
            <a:endParaRPr lang="en-GB" sz="1200" dirty="0"/>
          </a:p>
          <a:p>
            <a:r>
              <a:rPr lang="en-GB" sz="1200" dirty="0"/>
              <a:t>Stock characters introduced and explored. Acting skills are a continued focus. </a:t>
            </a:r>
          </a:p>
          <a:p>
            <a:endParaRPr lang="en-GB" sz="1200" dirty="0"/>
          </a:p>
          <a:p>
            <a:r>
              <a:rPr lang="en-GB" sz="1200" dirty="0"/>
              <a:t>Students then create their own Pantomime performance, bringing together all they have learnt.</a:t>
            </a:r>
          </a:p>
          <a:p>
            <a:endParaRPr lang="en-GB" sz="1200" dirty="0"/>
          </a:p>
        </p:txBody>
      </p:sp>
      <p:sp>
        <p:nvSpPr>
          <p:cNvPr id="7" name="TextBox 6"/>
          <p:cNvSpPr txBox="1"/>
          <p:nvPr/>
        </p:nvSpPr>
        <p:spPr>
          <a:xfrm>
            <a:off x="9358746" y="295341"/>
            <a:ext cx="2587336" cy="3439403"/>
          </a:xfrm>
          <a:prstGeom prst="rect">
            <a:avLst/>
          </a:prstGeom>
          <a:solidFill>
            <a:schemeClr val="accent6">
              <a:lumMod val="40000"/>
              <a:lumOff val="60000"/>
            </a:schemeClr>
          </a:solidFill>
          <a:ln>
            <a:solidFill>
              <a:schemeClr val="tx1"/>
            </a:solidFill>
          </a:ln>
        </p:spPr>
        <p:txBody>
          <a:bodyPr wrap="square" rtlCol="0">
            <a:spAutoFit/>
          </a:bodyPr>
          <a:lstStyle/>
          <a:p>
            <a:r>
              <a:rPr lang="en-GB" b="1" dirty="0"/>
              <a:t>Key Words:</a:t>
            </a:r>
          </a:p>
          <a:p>
            <a:r>
              <a:rPr lang="en-GB" sz="1050" dirty="0"/>
              <a:t>Pantomime</a:t>
            </a:r>
          </a:p>
          <a:p>
            <a:r>
              <a:rPr lang="en-GB" sz="1050" dirty="0"/>
              <a:t>Role reversal</a:t>
            </a:r>
          </a:p>
          <a:p>
            <a:r>
              <a:rPr lang="en-GB" sz="1050" dirty="0"/>
              <a:t>Stock characters</a:t>
            </a:r>
          </a:p>
          <a:p>
            <a:r>
              <a:rPr lang="en-GB" sz="1050" dirty="0"/>
              <a:t>Dame</a:t>
            </a:r>
          </a:p>
          <a:p>
            <a:r>
              <a:rPr lang="en-GB" sz="1050" dirty="0"/>
              <a:t>Breeches part</a:t>
            </a:r>
          </a:p>
          <a:p>
            <a:r>
              <a:rPr lang="en-GB" sz="1050" dirty="0"/>
              <a:t>Comedy sidekick</a:t>
            </a:r>
          </a:p>
          <a:p>
            <a:r>
              <a:rPr lang="en-GB" sz="1050" dirty="0"/>
              <a:t>Baddy</a:t>
            </a:r>
          </a:p>
          <a:p>
            <a:r>
              <a:rPr lang="en-GB" sz="1050" dirty="0"/>
              <a:t>Hero</a:t>
            </a:r>
          </a:p>
          <a:p>
            <a:r>
              <a:rPr lang="en-GB" sz="1050" dirty="0"/>
              <a:t>Princess</a:t>
            </a:r>
          </a:p>
          <a:p>
            <a:r>
              <a:rPr lang="en-GB" sz="1050" dirty="0"/>
              <a:t>Prince</a:t>
            </a:r>
          </a:p>
          <a:p>
            <a:r>
              <a:rPr lang="en-GB" sz="1050" dirty="0"/>
              <a:t>Audience participation</a:t>
            </a:r>
          </a:p>
          <a:p>
            <a:r>
              <a:rPr lang="en-GB" sz="1050" dirty="0"/>
              <a:t>Fairy-tale </a:t>
            </a:r>
          </a:p>
          <a:p>
            <a:r>
              <a:rPr lang="en-GB" sz="1050" dirty="0"/>
              <a:t>Narration</a:t>
            </a:r>
          </a:p>
          <a:p>
            <a:r>
              <a:rPr lang="en-GB" sz="1050" dirty="0"/>
              <a:t>Happy ending</a:t>
            </a:r>
          </a:p>
          <a:p>
            <a:r>
              <a:rPr lang="en-GB" sz="1050" dirty="0"/>
              <a:t>Volume</a:t>
            </a:r>
          </a:p>
          <a:p>
            <a:r>
              <a:rPr lang="en-GB" sz="1050" dirty="0"/>
              <a:t>Pitch</a:t>
            </a:r>
          </a:p>
          <a:p>
            <a:r>
              <a:rPr lang="en-GB" sz="1050" dirty="0"/>
              <a:t>Accent </a:t>
            </a:r>
          </a:p>
          <a:p>
            <a:r>
              <a:rPr lang="en-GB" sz="1050" dirty="0"/>
              <a:t>Gait</a:t>
            </a:r>
          </a:p>
          <a:p>
            <a:r>
              <a:rPr lang="en-GB" sz="1050" dirty="0"/>
              <a:t>Walk</a:t>
            </a:r>
            <a:endParaRPr lang="en-GB" dirty="0"/>
          </a:p>
        </p:txBody>
      </p:sp>
      <p:sp>
        <p:nvSpPr>
          <p:cNvPr id="8" name="TextBox 7"/>
          <p:cNvSpPr txBox="1"/>
          <p:nvPr/>
        </p:nvSpPr>
        <p:spPr>
          <a:xfrm>
            <a:off x="162791" y="1441009"/>
            <a:ext cx="4752109" cy="2277547"/>
          </a:xfrm>
          <a:prstGeom prst="rect">
            <a:avLst/>
          </a:prstGeom>
          <a:solidFill>
            <a:schemeClr val="bg1">
              <a:lumMod val="85000"/>
            </a:schemeClr>
          </a:solidFill>
          <a:ln>
            <a:solidFill>
              <a:schemeClr val="tx1"/>
            </a:solidFill>
          </a:ln>
        </p:spPr>
        <p:txBody>
          <a:bodyPr wrap="square" rtlCol="0">
            <a:spAutoFit/>
          </a:bodyPr>
          <a:lstStyle/>
          <a:p>
            <a:r>
              <a:rPr lang="en-GB" sz="1600" b="1" dirty="0"/>
              <a:t>Core Knowledge: </a:t>
            </a:r>
          </a:p>
          <a:p>
            <a:endParaRPr lang="en-GB" dirty="0"/>
          </a:p>
          <a:p>
            <a:r>
              <a:rPr lang="en-GB" sz="1200" dirty="0"/>
              <a:t>A – History of pantomime</a:t>
            </a:r>
          </a:p>
          <a:p>
            <a:r>
              <a:rPr lang="en-GB" sz="1200" dirty="0"/>
              <a:t>B – Based on fairy tales and a happy ending </a:t>
            </a:r>
          </a:p>
          <a:p>
            <a:r>
              <a:rPr lang="en-GB" sz="1200" dirty="0"/>
              <a:t>C – Pantomime techniques- Role-reversal and stock characters-‘Breeches     part’, dame, audience participation, narration. </a:t>
            </a:r>
          </a:p>
          <a:p>
            <a:r>
              <a:rPr lang="en-GB" sz="1200" dirty="0"/>
              <a:t>D – Vocal skills: volume, pitch, accent</a:t>
            </a:r>
          </a:p>
          <a:p>
            <a:r>
              <a:rPr lang="en-GB" sz="1200" dirty="0"/>
              <a:t>       Physical skills: gait, walk.</a:t>
            </a:r>
            <a:endParaRPr lang="en-GB" dirty="0"/>
          </a:p>
          <a:p>
            <a:endParaRPr lang="en-GB" dirty="0"/>
          </a:p>
          <a:p>
            <a:endParaRPr lang="en-GB" dirty="0"/>
          </a:p>
        </p:txBody>
      </p:sp>
      <p:sp>
        <p:nvSpPr>
          <p:cNvPr id="9" name="TextBox 8"/>
          <p:cNvSpPr txBox="1"/>
          <p:nvPr/>
        </p:nvSpPr>
        <p:spPr>
          <a:xfrm>
            <a:off x="162791" y="5261860"/>
            <a:ext cx="3771900" cy="1261884"/>
          </a:xfrm>
          <a:prstGeom prst="rect">
            <a:avLst/>
          </a:prstGeom>
          <a:solidFill>
            <a:schemeClr val="accent1">
              <a:lumMod val="40000"/>
              <a:lumOff val="60000"/>
            </a:schemeClr>
          </a:solidFill>
          <a:ln>
            <a:solidFill>
              <a:srgbClr val="0070C0"/>
            </a:solidFill>
          </a:ln>
        </p:spPr>
        <p:txBody>
          <a:bodyPr wrap="square" rtlCol="0">
            <a:spAutoFit/>
          </a:bodyPr>
          <a:lstStyle/>
          <a:p>
            <a:r>
              <a:rPr lang="en-GB" sz="1400" b="1" dirty="0"/>
              <a:t>Creating: </a:t>
            </a:r>
          </a:p>
          <a:p>
            <a:r>
              <a:rPr lang="en-GB" sz="1200" dirty="0"/>
              <a:t>Group, solo and teacher led practical work. </a:t>
            </a:r>
          </a:p>
          <a:p>
            <a:r>
              <a:rPr lang="en-GB" sz="1200" dirty="0"/>
              <a:t>Developing understanding of Pantomime acting style. </a:t>
            </a:r>
          </a:p>
          <a:p>
            <a:r>
              <a:rPr lang="en-GB" sz="1200" dirty="0"/>
              <a:t>Stock characters are created and explored.</a:t>
            </a:r>
          </a:p>
          <a:p>
            <a:r>
              <a:rPr lang="en-GB" sz="1200" dirty="0"/>
              <a:t>Pantomime is devised and rehearsed in small groups. </a:t>
            </a:r>
          </a:p>
          <a:p>
            <a:r>
              <a:rPr lang="en-GB" sz="1200" dirty="0"/>
              <a:t>Costume design is developed. </a:t>
            </a:r>
          </a:p>
        </p:txBody>
      </p:sp>
      <p:sp>
        <p:nvSpPr>
          <p:cNvPr id="10" name="TextBox 9"/>
          <p:cNvSpPr txBox="1"/>
          <p:nvPr/>
        </p:nvSpPr>
        <p:spPr>
          <a:xfrm>
            <a:off x="4191000" y="5261860"/>
            <a:ext cx="3879273" cy="1231106"/>
          </a:xfrm>
          <a:prstGeom prst="rect">
            <a:avLst/>
          </a:prstGeom>
          <a:solidFill>
            <a:srgbClr val="FFFFCC"/>
          </a:solidFill>
          <a:ln>
            <a:solidFill>
              <a:schemeClr val="accent4">
                <a:lumMod val="60000"/>
                <a:lumOff val="40000"/>
              </a:schemeClr>
            </a:solidFill>
          </a:ln>
        </p:spPr>
        <p:txBody>
          <a:bodyPr wrap="square" rtlCol="0">
            <a:spAutoFit/>
          </a:bodyPr>
          <a:lstStyle/>
          <a:p>
            <a:r>
              <a:rPr lang="en-GB" sz="1400" b="1" dirty="0"/>
              <a:t>Performing: </a:t>
            </a:r>
          </a:p>
          <a:p>
            <a:r>
              <a:rPr lang="en-GB" sz="1200" dirty="0"/>
              <a:t>Small groups performance of student created Pantomime.</a:t>
            </a:r>
          </a:p>
          <a:p>
            <a:r>
              <a:rPr lang="en-GB" sz="1200" dirty="0"/>
              <a:t>Props and Costumes planned and used in performance. </a:t>
            </a:r>
          </a:p>
          <a:p>
            <a:r>
              <a:rPr lang="en-GB" sz="1200" dirty="0"/>
              <a:t>Does this Pantomime meet the key characteristics of the genre?</a:t>
            </a:r>
          </a:p>
          <a:p>
            <a:r>
              <a:rPr lang="en-GB" sz="1200" dirty="0"/>
              <a:t>Are the Stock Characters clear and exaggerated? </a:t>
            </a:r>
          </a:p>
        </p:txBody>
      </p:sp>
      <p:sp>
        <p:nvSpPr>
          <p:cNvPr id="11" name="TextBox 10"/>
          <p:cNvSpPr txBox="1"/>
          <p:nvPr/>
        </p:nvSpPr>
        <p:spPr>
          <a:xfrm>
            <a:off x="8373341" y="5261860"/>
            <a:ext cx="3619500" cy="1231106"/>
          </a:xfrm>
          <a:prstGeom prst="rect">
            <a:avLst/>
          </a:prstGeom>
          <a:solidFill>
            <a:srgbClr val="FFCCCC"/>
          </a:solidFill>
          <a:ln>
            <a:solidFill>
              <a:srgbClr val="FF0000"/>
            </a:solidFill>
          </a:ln>
        </p:spPr>
        <p:txBody>
          <a:bodyPr wrap="square" rtlCol="0">
            <a:spAutoFit/>
          </a:bodyPr>
          <a:lstStyle/>
          <a:p>
            <a:r>
              <a:rPr lang="en-GB" sz="1400" b="1" dirty="0"/>
              <a:t>Responding: </a:t>
            </a:r>
          </a:p>
          <a:p>
            <a:r>
              <a:rPr lang="en-GB" sz="1200" dirty="0"/>
              <a:t>Peer and Solo evaluation of the group performances. Using the learning ladder to develop specific feedback. Students learn to use Drama Terms and key moments to support their reflections. </a:t>
            </a:r>
          </a:p>
          <a:p>
            <a:endParaRPr lang="en-GB" sz="1200" dirty="0"/>
          </a:p>
        </p:txBody>
      </p:sp>
      <p:sp>
        <p:nvSpPr>
          <p:cNvPr id="12" name="TextBox 11"/>
          <p:cNvSpPr txBox="1"/>
          <p:nvPr/>
        </p:nvSpPr>
        <p:spPr>
          <a:xfrm>
            <a:off x="9358746" y="4000202"/>
            <a:ext cx="2587336" cy="892552"/>
          </a:xfrm>
          <a:prstGeom prst="rect">
            <a:avLst/>
          </a:prstGeom>
          <a:solidFill>
            <a:schemeClr val="accent1">
              <a:lumMod val="40000"/>
              <a:lumOff val="60000"/>
            </a:schemeClr>
          </a:solidFill>
          <a:ln>
            <a:solidFill>
              <a:srgbClr val="0070C0"/>
            </a:solidFill>
          </a:ln>
        </p:spPr>
        <p:txBody>
          <a:bodyPr wrap="square" rtlCol="0">
            <a:spAutoFit/>
          </a:bodyPr>
          <a:lstStyle/>
          <a:p>
            <a:r>
              <a:rPr lang="en-GB" sz="1600" b="1" dirty="0"/>
              <a:t>Assessment:</a:t>
            </a:r>
          </a:p>
          <a:p>
            <a:r>
              <a:rPr lang="en-GB" sz="1200" dirty="0"/>
              <a:t>Group performance of their own Pantomime including Stock Characters and Audience Participation.</a:t>
            </a:r>
          </a:p>
        </p:txBody>
      </p:sp>
      <p:sp>
        <p:nvSpPr>
          <p:cNvPr id="14" name="TextBox 13"/>
          <p:cNvSpPr txBox="1"/>
          <p:nvPr/>
        </p:nvSpPr>
        <p:spPr>
          <a:xfrm>
            <a:off x="162791" y="3800147"/>
            <a:ext cx="4752109" cy="1292662"/>
          </a:xfrm>
          <a:prstGeom prst="rect">
            <a:avLst/>
          </a:prstGeom>
          <a:solidFill>
            <a:schemeClr val="accent6">
              <a:lumMod val="40000"/>
              <a:lumOff val="60000"/>
            </a:schemeClr>
          </a:solidFill>
          <a:ln>
            <a:solidFill>
              <a:schemeClr val="tx1"/>
            </a:solidFill>
          </a:ln>
        </p:spPr>
        <p:txBody>
          <a:bodyPr wrap="square" rtlCol="0">
            <a:spAutoFit/>
          </a:bodyPr>
          <a:lstStyle/>
          <a:p>
            <a:r>
              <a:rPr lang="en-GB" b="1" dirty="0"/>
              <a:t>How it fits in:</a:t>
            </a:r>
          </a:p>
          <a:p>
            <a:r>
              <a:rPr lang="en-GB" sz="1200" dirty="0"/>
              <a:t>Building on simple performance skills from previous SOL.  The nature of the topic is inspiring and enjoyable for most-given time of year when this is studied this is reinforced within the school 6</a:t>
            </a:r>
            <a:r>
              <a:rPr lang="en-GB" sz="1200" baseline="30000" dirty="0"/>
              <a:t>th</a:t>
            </a:r>
            <a:r>
              <a:rPr lang="en-GB" sz="1200" dirty="0"/>
              <a:t> form panto and Christmas pantos around town etc. Creating/devising on pantomime links to GCSE Devising unit.   </a:t>
            </a:r>
          </a:p>
        </p:txBody>
      </p:sp>
      <p:pic>
        <p:nvPicPr>
          <p:cNvPr id="2" name="Picture 1"/>
          <p:cNvPicPr>
            <a:picLocks noChangeAspect="1"/>
          </p:cNvPicPr>
          <p:nvPr/>
        </p:nvPicPr>
        <p:blipFill>
          <a:blip r:embed="rId2"/>
          <a:stretch>
            <a:fillRect/>
          </a:stretch>
        </p:blipFill>
        <p:spPr>
          <a:xfrm>
            <a:off x="176557" y="118278"/>
            <a:ext cx="1238250" cy="1200150"/>
          </a:xfrm>
          <a:prstGeom prst="rect">
            <a:avLst/>
          </a:prstGeom>
        </p:spPr>
      </p:pic>
      <p:sp>
        <p:nvSpPr>
          <p:cNvPr id="13" name="TextBox 12"/>
          <p:cNvSpPr txBox="1"/>
          <p:nvPr/>
        </p:nvSpPr>
        <p:spPr>
          <a:xfrm>
            <a:off x="5133702" y="3518500"/>
            <a:ext cx="4140927" cy="1508105"/>
          </a:xfrm>
          <a:prstGeom prst="rect">
            <a:avLst/>
          </a:prstGeom>
          <a:solidFill>
            <a:schemeClr val="accent4">
              <a:lumMod val="40000"/>
              <a:lumOff val="60000"/>
            </a:schemeClr>
          </a:solidFill>
          <a:ln>
            <a:solidFill>
              <a:schemeClr val="tx2"/>
            </a:solidFill>
          </a:ln>
        </p:spPr>
        <p:txBody>
          <a:bodyPr wrap="square" rtlCol="0">
            <a:spAutoFit/>
          </a:bodyPr>
          <a:lstStyle/>
          <a:p>
            <a:r>
              <a:rPr lang="en-GB" sz="1600" b="1" dirty="0"/>
              <a:t>How can I support my child in Drama, as a parent/carer? : </a:t>
            </a:r>
          </a:p>
          <a:p>
            <a:r>
              <a:rPr lang="en-GB" sz="1200" dirty="0"/>
              <a:t>You could go and see a local pantomime live on stage or watch a pantomime on TV like the CBeebies pantomime.  Help your child with props and costumes to enhance their pantomime performance. Ask them to perform their character’s part to you at home. </a:t>
            </a:r>
          </a:p>
        </p:txBody>
      </p:sp>
    </p:spTree>
    <p:extLst>
      <p:ext uri="{BB962C8B-B14F-4D97-AF65-F5344CB8AC3E}">
        <p14:creationId xmlns:p14="http://schemas.microsoft.com/office/powerpoint/2010/main" val="396294062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671023" y="159404"/>
            <a:ext cx="2443776" cy="923330"/>
          </a:xfrm>
          <a:prstGeom prst="rect">
            <a:avLst/>
          </a:prstGeom>
          <a:solidFill>
            <a:schemeClr val="accent1">
              <a:lumMod val="40000"/>
              <a:lumOff val="60000"/>
            </a:schemeClr>
          </a:solidFill>
          <a:ln>
            <a:solidFill>
              <a:srgbClr val="0070C0"/>
            </a:solidFill>
          </a:ln>
        </p:spPr>
        <p:txBody>
          <a:bodyPr wrap="square" rtlCol="0">
            <a:spAutoFit/>
          </a:bodyPr>
          <a:lstStyle/>
          <a:p>
            <a:r>
              <a:rPr lang="en-GB" b="1" dirty="0"/>
              <a:t>Spring 1</a:t>
            </a:r>
          </a:p>
          <a:p>
            <a:endParaRPr lang="en-GB" dirty="0"/>
          </a:p>
          <a:p>
            <a:r>
              <a:rPr lang="en-GB" dirty="0"/>
              <a:t>Script Exploration</a:t>
            </a:r>
          </a:p>
        </p:txBody>
      </p:sp>
      <p:sp>
        <p:nvSpPr>
          <p:cNvPr id="5" name="TextBox 4"/>
          <p:cNvSpPr txBox="1"/>
          <p:nvPr/>
        </p:nvSpPr>
        <p:spPr>
          <a:xfrm>
            <a:off x="5271456" y="50531"/>
            <a:ext cx="3865418" cy="3139321"/>
          </a:xfrm>
          <a:prstGeom prst="rect">
            <a:avLst/>
          </a:prstGeom>
          <a:solidFill>
            <a:schemeClr val="tx2">
              <a:lumMod val="40000"/>
              <a:lumOff val="60000"/>
            </a:schemeClr>
          </a:solidFill>
          <a:ln>
            <a:solidFill>
              <a:schemeClr val="tx1"/>
            </a:solidFill>
          </a:ln>
        </p:spPr>
        <p:txBody>
          <a:bodyPr wrap="square" rtlCol="0">
            <a:spAutoFit/>
          </a:bodyPr>
          <a:lstStyle/>
          <a:p>
            <a:r>
              <a:rPr lang="en-GB" b="1" dirty="0"/>
              <a:t>Summary:</a:t>
            </a:r>
          </a:p>
          <a:p>
            <a:r>
              <a:rPr lang="en-GB" sz="1200" dirty="0"/>
              <a:t>Students will explore a script as a whole group, reading aloud and sharing the process together.</a:t>
            </a:r>
          </a:p>
          <a:p>
            <a:endParaRPr lang="en-GB" sz="1200" dirty="0"/>
          </a:p>
          <a:p>
            <a:r>
              <a:rPr lang="en-GB" sz="1200" dirty="0"/>
              <a:t>Research into playwright and historical context of play.  </a:t>
            </a:r>
          </a:p>
          <a:p>
            <a:endParaRPr lang="en-GB" sz="1200" dirty="0"/>
          </a:p>
          <a:p>
            <a:r>
              <a:rPr lang="en-GB" sz="1200" dirty="0"/>
              <a:t>They will develop understanding of how a script is lifted from page to stage and the process this takes. </a:t>
            </a:r>
          </a:p>
          <a:p>
            <a:endParaRPr lang="en-GB" sz="1200" dirty="0"/>
          </a:p>
          <a:p>
            <a:r>
              <a:rPr lang="en-GB" sz="1200" dirty="0"/>
              <a:t>They will learn about key professionals involved in this process.</a:t>
            </a:r>
          </a:p>
          <a:p>
            <a:endParaRPr lang="en-GB" sz="1200" dirty="0"/>
          </a:p>
          <a:p>
            <a:r>
              <a:rPr lang="en-GB" sz="1200" dirty="0"/>
              <a:t>They will learn lines and use stage directions to influence decisions. </a:t>
            </a:r>
          </a:p>
          <a:p>
            <a:endParaRPr lang="en-GB" sz="1200" dirty="0"/>
          </a:p>
          <a:p>
            <a:r>
              <a:rPr lang="en-GB" sz="1200" dirty="0"/>
              <a:t>Performances to a live audience will take place. </a:t>
            </a:r>
          </a:p>
        </p:txBody>
      </p:sp>
      <p:sp>
        <p:nvSpPr>
          <p:cNvPr id="7" name="TextBox 6"/>
          <p:cNvSpPr txBox="1"/>
          <p:nvPr/>
        </p:nvSpPr>
        <p:spPr>
          <a:xfrm>
            <a:off x="9452264" y="148348"/>
            <a:ext cx="2493818" cy="3416320"/>
          </a:xfrm>
          <a:prstGeom prst="rect">
            <a:avLst/>
          </a:prstGeom>
          <a:solidFill>
            <a:schemeClr val="accent6">
              <a:lumMod val="40000"/>
              <a:lumOff val="60000"/>
            </a:schemeClr>
          </a:solidFill>
          <a:ln>
            <a:solidFill>
              <a:schemeClr val="tx1"/>
            </a:solidFill>
          </a:ln>
        </p:spPr>
        <p:txBody>
          <a:bodyPr wrap="square" rtlCol="0">
            <a:spAutoFit/>
          </a:bodyPr>
          <a:lstStyle/>
          <a:p>
            <a:r>
              <a:rPr lang="en-GB" b="1" dirty="0"/>
              <a:t>Key Words:</a:t>
            </a:r>
          </a:p>
          <a:p>
            <a:endParaRPr lang="en-GB" dirty="0"/>
          </a:p>
          <a:p>
            <a:r>
              <a:rPr lang="en-GB" sz="1200" dirty="0"/>
              <a:t>Line Learning</a:t>
            </a:r>
          </a:p>
          <a:p>
            <a:r>
              <a:rPr lang="en-GB" sz="1200" dirty="0"/>
              <a:t>Characterisation</a:t>
            </a:r>
          </a:p>
          <a:p>
            <a:r>
              <a:rPr lang="en-GB" sz="1200" dirty="0"/>
              <a:t>Themes</a:t>
            </a:r>
          </a:p>
          <a:p>
            <a:r>
              <a:rPr lang="en-GB" sz="1200" dirty="0"/>
              <a:t>Plot</a:t>
            </a:r>
          </a:p>
          <a:p>
            <a:r>
              <a:rPr lang="en-GB" sz="1200" dirty="0"/>
              <a:t>Facial expressions</a:t>
            </a:r>
          </a:p>
          <a:p>
            <a:r>
              <a:rPr lang="en-GB" sz="1200" dirty="0"/>
              <a:t>Accent</a:t>
            </a:r>
          </a:p>
          <a:p>
            <a:r>
              <a:rPr lang="en-GB" sz="1200" dirty="0"/>
              <a:t>Tone</a:t>
            </a:r>
          </a:p>
          <a:p>
            <a:r>
              <a:rPr lang="en-GB" sz="1200" dirty="0"/>
              <a:t>Body language</a:t>
            </a:r>
          </a:p>
          <a:p>
            <a:r>
              <a:rPr lang="en-GB" sz="1200" dirty="0"/>
              <a:t>Pitch</a:t>
            </a:r>
          </a:p>
          <a:p>
            <a:r>
              <a:rPr lang="en-GB" sz="1200" dirty="0"/>
              <a:t>Stage directions</a:t>
            </a:r>
          </a:p>
          <a:p>
            <a:r>
              <a:rPr lang="en-GB" sz="1200" dirty="0"/>
              <a:t>Director</a:t>
            </a:r>
          </a:p>
          <a:p>
            <a:r>
              <a:rPr lang="en-GB" sz="1200" dirty="0"/>
              <a:t>Costume designer</a:t>
            </a:r>
          </a:p>
          <a:p>
            <a:r>
              <a:rPr lang="en-GB" sz="1200" dirty="0"/>
              <a:t>Set designer</a:t>
            </a:r>
          </a:p>
          <a:p>
            <a:r>
              <a:rPr lang="en-GB" sz="1200" dirty="0"/>
              <a:t>Lighting Designer</a:t>
            </a:r>
          </a:p>
          <a:p>
            <a:r>
              <a:rPr lang="en-GB" sz="1200" dirty="0"/>
              <a:t>Backstage</a:t>
            </a:r>
          </a:p>
        </p:txBody>
      </p:sp>
      <p:sp>
        <p:nvSpPr>
          <p:cNvPr id="8" name="TextBox 7"/>
          <p:cNvSpPr txBox="1"/>
          <p:nvPr/>
        </p:nvSpPr>
        <p:spPr>
          <a:xfrm>
            <a:off x="162789" y="1450168"/>
            <a:ext cx="4752109" cy="1815882"/>
          </a:xfrm>
          <a:prstGeom prst="rect">
            <a:avLst/>
          </a:prstGeom>
          <a:solidFill>
            <a:schemeClr val="bg1">
              <a:lumMod val="85000"/>
            </a:schemeClr>
          </a:solidFill>
          <a:ln>
            <a:solidFill>
              <a:schemeClr val="tx1"/>
            </a:solidFill>
          </a:ln>
        </p:spPr>
        <p:txBody>
          <a:bodyPr wrap="square" rtlCol="0">
            <a:spAutoFit/>
          </a:bodyPr>
          <a:lstStyle/>
          <a:p>
            <a:r>
              <a:rPr lang="en-GB" sz="1600" b="1" dirty="0"/>
              <a:t>Core Knowledge: </a:t>
            </a:r>
          </a:p>
          <a:p>
            <a:endParaRPr lang="en-GB" dirty="0"/>
          </a:p>
          <a:p>
            <a:r>
              <a:rPr lang="en-GB" sz="1200" dirty="0"/>
              <a:t>A-Reading aloud</a:t>
            </a:r>
          </a:p>
          <a:p>
            <a:r>
              <a:rPr lang="en-GB" sz="1200" dirty="0"/>
              <a:t>B-Line learning </a:t>
            </a:r>
          </a:p>
          <a:p>
            <a:r>
              <a:rPr lang="en-GB" sz="1200" dirty="0"/>
              <a:t>C-Characterisation work </a:t>
            </a:r>
          </a:p>
          <a:p>
            <a:r>
              <a:rPr lang="en-GB" sz="1200" dirty="0"/>
              <a:t>D-Following stage directions</a:t>
            </a:r>
          </a:p>
          <a:p>
            <a:r>
              <a:rPr lang="en-GB" sz="1200" dirty="0"/>
              <a:t>E-Script interpretation </a:t>
            </a:r>
            <a:endParaRPr lang="en-GB" dirty="0"/>
          </a:p>
          <a:p>
            <a:endParaRPr lang="en-GB" dirty="0"/>
          </a:p>
        </p:txBody>
      </p:sp>
      <p:sp>
        <p:nvSpPr>
          <p:cNvPr id="9" name="TextBox 8"/>
          <p:cNvSpPr txBox="1"/>
          <p:nvPr/>
        </p:nvSpPr>
        <p:spPr>
          <a:xfrm>
            <a:off x="162791" y="4824181"/>
            <a:ext cx="3771900" cy="1508105"/>
          </a:xfrm>
          <a:prstGeom prst="rect">
            <a:avLst/>
          </a:prstGeom>
          <a:solidFill>
            <a:schemeClr val="accent1">
              <a:lumMod val="40000"/>
              <a:lumOff val="60000"/>
            </a:schemeClr>
          </a:solidFill>
          <a:ln>
            <a:solidFill>
              <a:schemeClr val="accent1"/>
            </a:solidFill>
          </a:ln>
        </p:spPr>
        <p:txBody>
          <a:bodyPr wrap="square" rtlCol="0">
            <a:spAutoFit/>
          </a:bodyPr>
          <a:lstStyle/>
          <a:p>
            <a:r>
              <a:rPr lang="en-GB" sz="1400" b="1" dirty="0"/>
              <a:t>Creating: </a:t>
            </a:r>
          </a:p>
          <a:p>
            <a:endParaRPr lang="en-GB" dirty="0"/>
          </a:p>
          <a:p>
            <a:r>
              <a:rPr lang="en-GB" sz="1200" dirty="0"/>
              <a:t>The creation of a scripted performance, following stage directions and working as directors to lift the script from page to stage.  The development and creation of characters from the written word to the real life performance. </a:t>
            </a:r>
          </a:p>
        </p:txBody>
      </p:sp>
      <p:sp>
        <p:nvSpPr>
          <p:cNvPr id="10" name="TextBox 9"/>
          <p:cNvSpPr txBox="1"/>
          <p:nvPr/>
        </p:nvSpPr>
        <p:spPr>
          <a:xfrm>
            <a:off x="4114799" y="4824181"/>
            <a:ext cx="3879273" cy="1538883"/>
          </a:xfrm>
          <a:prstGeom prst="rect">
            <a:avLst/>
          </a:prstGeom>
          <a:solidFill>
            <a:srgbClr val="FFFFCC"/>
          </a:solidFill>
          <a:ln>
            <a:solidFill>
              <a:schemeClr val="accent4"/>
            </a:solidFill>
          </a:ln>
        </p:spPr>
        <p:txBody>
          <a:bodyPr wrap="square" rtlCol="0">
            <a:spAutoFit/>
          </a:bodyPr>
          <a:lstStyle/>
          <a:p>
            <a:r>
              <a:rPr lang="en-GB" sz="1400" b="1" dirty="0"/>
              <a:t>Performing:</a:t>
            </a:r>
          </a:p>
          <a:p>
            <a:endParaRPr lang="en-GB" sz="1400" b="1" dirty="0"/>
          </a:p>
          <a:p>
            <a:r>
              <a:rPr lang="en-GB" sz="1200" dirty="0"/>
              <a:t>Performing sections of script, whether it be monologue or group work.  Learning lines and lifting the work from page to stage, understanding the concepts of rehearsal and performance to a live audience.  </a:t>
            </a:r>
          </a:p>
          <a:p>
            <a:endParaRPr lang="en-GB" dirty="0"/>
          </a:p>
        </p:txBody>
      </p:sp>
      <p:sp>
        <p:nvSpPr>
          <p:cNvPr id="11" name="TextBox 10"/>
          <p:cNvSpPr txBox="1"/>
          <p:nvPr/>
        </p:nvSpPr>
        <p:spPr>
          <a:xfrm>
            <a:off x="8326583" y="4846362"/>
            <a:ext cx="3619500" cy="1446550"/>
          </a:xfrm>
          <a:prstGeom prst="rect">
            <a:avLst/>
          </a:prstGeom>
          <a:solidFill>
            <a:srgbClr val="FFCCCC"/>
          </a:solidFill>
          <a:ln>
            <a:solidFill>
              <a:srgbClr val="FF0000"/>
            </a:solidFill>
          </a:ln>
        </p:spPr>
        <p:txBody>
          <a:bodyPr wrap="square" rtlCol="0">
            <a:spAutoFit/>
          </a:bodyPr>
          <a:lstStyle/>
          <a:p>
            <a:r>
              <a:rPr lang="en-GB" sz="1400" b="1" dirty="0"/>
              <a:t>Responding: </a:t>
            </a:r>
          </a:p>
          <a:p>
            <a:endParaRPr lang="en-GB" sz="1400" b="1" dirty="0"/>
          </a:p>
          <a:p>
            <a:r>
              <a:rPr lang="en-GB" sz="1200" dirty="0"/>
              <a:t>Peer and Solo evaluation of the group performances. Using the Learning Ladder to develop specific feedback. Students learn to use Drama Terms and key moments to support their reflections. </a:t>
            </a:r>
          </a:p>
          <a:p>
            <a:endParaRPr lang="en-GB" sz="1200" dirty="0"/>
          </a:p>
        </p:txBody>
      </p:sp>
      <p:sp>
        <p:nvSpPr>
          <p:cNvPr id="12" name="TextBox 11"/>
          <p:cNvSpPr txBox="1"/>
          <p:nvPr/>
        </p:nvSpPr>
        <p:spPr>
          <a:xfrm>
            <a:off x="9358746" y="3749333"/>
            <a:ext cx="2587336" cy="923330"/>
          </a:xfrm>
          <a:prstGeom prst="rect">
            <a:avLst/>
          </a:prstGeom>
          <a:solidFill>
            <a:schemeClr val="accent1">
              <a:lumMod val="40000"/>
              <a:lumOff val="60000"/>
            </a:schemeClr>
          </a:solidFill>
          <a:ln>
            <a:solidFill>
              <a:srgbClr val="0070C0"/>
            </a:solidFill>
          </a:ln>
        </p:spPr>
        <p:txBody>
          <a:bodyPr wrap="square" rtlCol="0">
            <a:spAutoFit/>
          </a:bodyPr>
          <a:lstStyle/>
          <a:p>
            <a:r>
              <a:rPr lang="en-GB" b="1" dirty="0"/>
              <a:t>Assessment:</a:t>
            </a:r>
            <a:r>
              <a:rPr lang="en-GB" sz="1400" b="1" dirty="0"/>
              <a:t> </a:t>
            </a:r>
            <a:r>
              <a:rPr lang="en-GB" sz="1200" dirty="0"/>
              <a:t>Group performance of script extract, costume, set and lighting design of a key moment from the scene.</a:t>
            </a:r>
          </a:p>
        </p:txBody>
      </p:sp>
      <p:sp>
        <p:nvSpPr>
          <p:cNvPr id="14" name="TextBox 13"/>
          <p:cNvSpPr txBox="1"/>
          <p:nvPr/>
        </p:nvSpPr>
        <p:spPr>
          <a:xfrm>
            <a:off x="162790" y="3444557"/>
            <a:ext cx="4752109" cy="1015663"/>
          </a:xfrm>
          <a:prstGeom prst="rect">
            <a:avLst/>
          </a:prstGeom>
          <a:solidFill>
            <a:schemeClr val="accent6">
              <a:lumMod val="40000"/>
              <a:lumOff val="60000"/>
            </a:schemeClr>
          </a:solidFill>
          <a:ln>
            <a:solidFill>
              <a:schemeClr val="tx2"/>
            </a:solidFill>
          </a:ln>
        </p:spPr>
        <p:txBody>
          <a:bodyPr wrap="square" rtlCol="0">
            <a:spAutoFit/>
          </a:bodyPr>
          <a:lstStyle/>
          <a:p>
            <a:r>
              <a:rPr lang="en-GB" sz="1600" b="1" dirty="0"/>
              <a:t>How it fits in:</a:t>
            </a:r>
          </a:p>
          <a:p>
            <a:endParaRPr lang="en-GB" sz="1600" dirty="0"/>
          </a:p>
          <a:p>
            <a:r>
              <a:rPr lang="en-GB" sz="1200" dirty="0"/>
              <a:t>At GCSE and A level students are required to study a variety of scripts from different styles, genres and historical periods. </a:t>
            </a:r>
            <a:r>
              <a:rPr lang="en-GB" sz="1600" dirty="0"/>
              <a:t> </a:t>
            </a:r>
          </a:p>
        </p:txBody>
      </p:sp>
      <p:pic>
        <p:nvPicPr>
          <p:cNvPr id="2" name="Picture 1"/>
          <p:cNvPicPr>
            <a:picLocks noChangeAspect="1"/>
          </p:cNvPicPr>
          <p:nvPr/>
        </p:nvPicPr>
        <p:blipFill>
          <a:blip r:embed="rId2"/>
          <a:stretch>
            <a:fillRect/>
          </a:stretch>
        </p:blipFill>
        <p:spPr>
          <a:xfrm>
            <a:off x="264786" y="64564"/>
            <a:ext cx="1238250" cy="1200150"/>
          </a:xfrm>
          <a:prstGeom prst="rect">
            <a:avLst/>
          </a:prstGeom>
        </p:spPr>
      </p:pic>
      <p:sp>
        <p:nvSpPr>
          <p:cNvPr id="13" name="TextBox 12"/>
          <p:cNvSpPr txBox="1"/>
          <p:nvPr/>
        </p:nvSpPr>
        <p:spPr>
          <a:xfrm>
            <a:off x="5060124" y="3257262"/>
            <a:ext cx="4140927" cy="1323439"/>
          </a:xfrm>
          <a:prstGeom prst="rect">
            <a:avLst/>
          </a:prstGeom>
          <a:solidFill>
            <a:schemeClr val="accent4">
              <a:lumMod val="40000"/>
              <a:lumOff val="60000"/>
            </a:schemeClr>
          </a:solidFill>
          <a:ln>
            <a:solidFill>
              <a:schemeClr val="tx2"/>
            </a:solidFill>
          </a:ln>
        </p:spPr>
        <p:txBody>
          <a:bodyPr wrap="square" rtlCol="0">
            <a:spAutoFit/>
          </a:bodyPr>
          <a:lstStyle/>
          <a:p>
            <a:r>
              <a:rPr lang="en-GB" sz="1600" b="1" dirty="0"/>
              <a:t>How can I support my child in Drama, as a parent/carer? : </a:t>
            </a:r>
          </a:p>
          <a:p>
            <a:r>
              <a:rPr lang="en-GB" sz="1200" dirty="0"/>
              <a:t>Help your child learn their lines:  You could read in the other part, they could record their lines and listen back to them.  You could write them out on post its and have them around the house.</a:t>
            </a:r>
          </a:p>
        </p:txBody>
      </p:sp>
    </p:spTree>
    <p:extLst>
      <p:ext uri="{BB962C8B-B14F-4D97-AF65-F5344CB8AC3E}">
        <p14:creationId xmlns:p14="http://schemas.microsoft.com/office/powerpoint/2010/main" val="134172295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616205" y="291826"/>
            <a:ext cx="2318486" cy="923330"/>
          </a:xfrm>
          <a:prstGeom prst="rect">
            <a:avLst/>
          </a:prstGeom>
          <a:solidFill>
            <a:schemeClr val="accent1">
              <a:lumMod val="40000"/>
              <a:lumOff val="60000"/>
            </a:schemeClr>
          </a:solidFill>
          <a:ln>
            <a:solidFill>
              <a:schemeClr val="tx1"/>
            </a:solidFill>
          </a:ln>
        </p:spPr>
        <p:txBody>
          <a:bodyPr wrap="square" rtlCol="0">
            <a:spAutoFit/>
          </a:bodyPr>
          <a:lstStyle/>
          <a:p>
            <a:r>
              <a:rPr lang="en-GB" b="1" dirty="0"/>
              <a:t>Spring 2</a:t>
            </a:r>
          </a:p>
          <a:p>
            <a:endParaRPr lang="en-GB" dirty="0"/>
          </a:p>
          <a:p>
            <a:r>
              <a:rPr lang="en-GB" dirty="0"/>
              <a:t>Shakespeare</a:t>
            </a:r>
          </a:p>
        </p:txBody>
      </p:sp>
      <p:sp>
        <p:nvSpPr>
          <p:cNvPr id="5" name="TextBox 4"/>
          <p:cNvSpPr txBox="1"/>
          <p:nvPr/>
        </p:nvSpPr>
        <p:spPr>
          <a:xfrm>
            <a:off x="5173807" y="70701"/>
            <a:ext cx="3865418" cy="3293209"/>
          </a:xfrm>
          <a:prstGeom prst="rect">
            <a:avLst/>
          </a:prstGeom>
          <a:solidFill>
            <a:schemeClr val="tx2">
              <a:lumMod val="40000"/>
              <a:lumOff val="60000"/>
            </a:schemeClr>
          </a:solidFill>
          <a:ln>
            <a:solidFill>
              <a:schemeClr val="tx1"/>
            </a:solidFill>
          </a:ln>
        </p:spPr>
        <p:txBody>
          <a:bodyPr wrap="square" rtlCol="0">
            <a:spAutoFit/>
          </a:bodyPr>
          <a:lstStyle/>
          <a:p>
            <a:r>
              <a:rPr lang="en-GB" sz="1600" b="1" dirty="0"/>
              <a:t>Summary:</a:t>
            </a:r>
          </a:p>
          <a:p>
            <a:endParaRPr lang="en-GB" sz="1200" dirty="0"/>
          </a:p>
          <a:p>
            <a:r>
              <a:rPr lang="en-GB" sz="1200" dirty="0"/>
              <a:t>Students are introduced to the historical context of the time the play ‘Macbeth’ was written. </a:t>
            </a:r>
          </a:p>
          <a:p>
            <a:endParaRPr lang="en-GB" sz="1200" dirty="0"/>
          </a:p>
          <a:p>
            <a:r>
              <a:rPr lang="en-GB" sz="1200" dirty="0"/>
              <a:t>Practical activities used to explore the Globe Theatre and what they experience of the theatre was like at the time. </a:t>
            </a:r>
          </a:p>
          <a:p>
            <a:endParaRPr lang="en-GB" sz="1200" dirty="0"/>
          </a:p>
          <a:p>
            <a:r>
              <a:rPr lang="en-GB" sz="1200" dirty="0"/>
              <a:t>Macbeth is explored from an acting and directing perspective using a range of Drama techniques.</a:t>
            </a:r>
          </a:p>
          <a:p>
            <a:r>
              <a:rPr lang="en-GB" sz="1200" dirty="0"/>
              <a:t> </a:t>
            </a:r>
          </a:p>
          <a:p>
            <a:r>
              <a:rPr lang="en-GB" sz="1200" dirty="0"/>
              <a:t>We focus on the Witches and the idea of Interpretation. </a:t>
            </a:r>
          </a:p>
          <a:p>
            <a:endParaRPr lang="en-GB" sz="1200" dirty="0"/>
          </a:p>
          <a:p>
            <a:r>
              <a:rPr lang="en-GB" sz="1200" dirty="0"/>
              <a:t>Using Stephen Berkoff technique students develop their own scenes. </a:t>
            </a:r>
          </a:p>
          <a:p>
            <a:endParaRPr lang="en-GB" sz="1200" dirty="0"/>
          </a:p>
          <a:p>
            <a:r>
              <a:rPr lang="en-GB" sz="1200" dirty="0"/>
              <a:t>Practicing effective line learning skills. </a:t>
            </a:r>
          </a:p>
        </p:txBody>
      </p:sp>
      <p:sp>
        <p:nvSpPr>
          <p:cNvPr id="7" name="TextBox 6"/>
          <p:cNvSpPr txBox="1"/>
          <p:nvPr/>
        </p:nvSpPr>
        <p:spPr>
          <a:xfrm>
            <a:off x="9225396" y="239473"/>
            <a:ext cx="2587336" cy="3416320"/>
          </a:xfrm>
          <a:prstGeom prst="rect">
            <a:avLst/>
          </a:prstGeom>
          <a:solidFill>
            <a:schemeClr val="accent6">
              <a:lumMod val="40000"/>
              <a:lumOff val="60000"/>
            </a:schemeClr>
          </a:solidFill>
          <a:ln>
            <a:solidFill>
              <a:schemeClr val="tx1"/>
            </a:solidFill>
          </a:ln>
        </p:spPr>
        <p:txBody>
          <a:bodyPr wrap="square" rtlCol="0">
            <a:spAutoFit/>
          </a:bodyPr>
          <a:lstStyle/>
          <a:p>
            <a:r>
              <a:rPr lang="en-GB" sz="1600" b="1" dirty="0"/>
              <a:t>Key Words:</a:t>
            </a:r>
          </a:p>
          <a:p>
            <a:r>
              <a:rPr lang="en-GB" sz="1100" dirty="0"/>
              <a:t>William Shakespeare</a:t>
            </a:r>
          </a:p>
          <a:p>
            <a:r>
              <a:rPr lang="en-GB" sz="1100" dirty="0"/>
              <a:t>Elizabethan Theatre </a:t>
            </a:r>
          </a:p>
          <a:p>
            <a:r>
              <a:rPr lang="en-GB" sz="1100" dirty="0"/>
              <a:t>The Globe</a:t>
            </a:r>
          </a:p>
          <a:p>
            <a:r>
              <a:rPr lang="en-GB" sz="1100" dirty="0"/>
              <a:t>Romeo and Juliet</a:t>
            </a:r>
          </a:p>
          <a:p>
            <a:r>
              <a:rPr lang="en-GB" sz="1100" dirty="0"/>
              <a:t>Macbeth</a:t>
            </a:r>
          </a:p>
          <a:p>
            <a:r>
              <a:rPr lang="en-GB" sz="1100" dirty="0"/>
              <a:t>A Midsummer Night’s Dream</a:t>
            </a:r>
          </a:p>
          <a:p>
            <a:r>
              <a:rPr lang="en-GB" sz="1100" dirty="0"/>
              <a:t>Theatre in the Round</a:t>
            </a:r>
          </a:p>
          <a:p>
            <a:r>
              <a:rPr lang="en-GB" sz="1100" dirty="0"/>
              <a:t>Groundlings</a:t>
            </a:r>
          </a:p>
          <a:p>
            <a:r>
              <a:rPr lang="en-GB" sz="1100" dirty="0"/>
              <a:t>Soliloquies</a:t>
            </a:r>
          </a:p>
          <a:p>
            <a:r>
              <a:rPr lang="en-GB" sz="1100" dirty="0"/>
              <a:t>Heaven and Hell</a:t>
            </a:r>
          </a:p>
          <a:p>
            <a:r>
              <a:rPr lang="en-GB" sz="1100" dirty="0"/>
              <a:t>Comedy </a:t>
            </a:r>
          </a:p>
          <a:p>
            <a:r>
              <a:rPr lang="en-GB" sz="1100" dirty="0"/>
              <a:t>Tragedy  </a:t>
            </a:r>
          </a:p>
          <a:p>
            <a:r>
              <a:rPr lang="en-GB" sz="1100" dirty="0"/>
              <a:t>Volume</a:t>
            </a:r>
          </a:p>
          <a:p>
            <a:r>
              <a:rPr lang="en-GB" sz="1100" dirty="0"/>
              <a:t>Pace </a:t>
            </a:r>
          </a:p>
          <a:p>
            <a:r>
              <a:rPr lang="en-GB" sz="1100" dirty="0"/>
              <a:t>Emphasis</a:t>
            </a:r>
          </a:p>
          <a:p>
            <a:r>
              <a:rPr lang="en-GB" sz="1100" dirty="0"/>
              <a:t>Gait</a:t>
            </a:r>
          </a:p>
          <a:p>
            <a:r>
              <a:rPr lang="en-GB" sz="1100" dirty="0"/>
              <a:t>Facial Expression</a:t>
            </a:r>
          </a:p>
          <a:p>
            <a:r>
              <a:rPr lang="en-GB" sz="1100" dirty="0"/>
              <a:t>Gesture </a:t>
            </a:r>
          </a:p>
        </p:txBody>
      </p:sp>
      <p:sp>
        <p:nvSpPr>
          <p:cNvPr id="8" name="TextBox 7"/>
          <p:cNvSpPr txBox="1"/>
          <p:nvPr/>
        </p:nvSpPr>
        <p:spPr>
          <a:xfrm>
            <a:off x="235528" y="1315877"/>
            <a:ext cx="4752109" cy="2585323"/>
          </a:xfrm>
          <a:prstGeom prst="rect">
            <a:avLst/>
          </a:prstGeom>
          <a:solidFill>
            <a:schemeClr val="bg1">
              <a:lumMod val="85000"/>
            </a:schemeClr>
          </a:solidFill>
          <a:ln>
            <a:solidFill>
              <a:schemeClr val="tx1"/>
            </a:solidFill>
          </a:ln>
        </p:spPr>
        <p:txBody>
          <a:bodyPr wrap="square" rtlCol="0">
            <a:spAutoFit/>
          </a:bodyPr>
          <a:lstStyle/>
          <a:p>
            <a:r>
              <a:rPr lang="en-GB" sz="1600" b="1" dirty="0"/>
              <a:t>Core Knowledge: </a:t>
            </a:r>
          </a:p>
          <a:p>
            <a:endParaRPr lang="en-GB" dirty="0"/>
          </a:p>
          <a:p>
            <a:r>
              <a:rPr lang="en-GB" sz="1200" dirty="0"/>
              <a:t>A – Shakespeare a famous playwright whose plays were performed during a massively popular time in English theatre. Famous plays include: Romeo and Juliet, Macbeth, and Henry V</a:t>
            </a:r>
          </a:p>
          <a:p>
            <a:r>
              <a:rPr lang="en-GB" sz="1200" dirty="0"/>
              <a:t>B – Theatres were in the round, were busy and noisy and the </a:t>
            </a:r>
            <a:r>
              <a:rPr lang="en-GB" sz="1200" u="sng" dirty="0"/>
              <a:t>groundlings</a:t>
            </a:r>
            <a:r>
              <a:rPr lang="en-GB" sz="1200" dirty="0"/>
              <a:t> were often not that interested in the play</a:t>
            </a:r>
          </a:p>
          <a:p>
            <a:r>
              <a:rPr lang="en-GB" sz="1200" dirty="0"/>
              <a:t>C – </a:t>
            </a:r>
            <a:r>
              <a:rPr lang="en-GB" sz="1200" u="sng" dirty="0"/>
              <a:t>Soliloquies</a:t>
            </a:r>
            <a:r>
              <a:rPr lang="en-GB" sz="1200" dirty="0"/>
              <a:t> are one actor speaking alone, meaning you have to have stage presence</a:t>
            </a:r>
          </a:p>
          <a:p>
            <a:r>
              <a:rPr lang="en-GB" sz="1200" dirty="0"/>
              <a:t>D – Vocal skills: volume, pace, emphasis</a:t>
            </a:r>
          </a:p>
          <a:p>
            <a:r>
              <a:rPr lang="en-GB" sz="1200" dirty="0"/>
              <a:t>       Physical skills: gait, facial expression, gesture</a:t>
            </a:r>
            <a:endParaRPr lang="en-GB" dirty="0"/>
          </a:p>
          <a:p>
            <a:endParaRPr lang="en-GB" dirty="0"/>
          </a:p>
        </p:txBody>
      </p:sp>
      <p:sp>
        <p:nvSpPr>
          <p:cNvPr id="9" name="TextBox 8"/>
          <p:cNvSpPr txBox="1"/>
          <p:nvPr/>
        </p:nvSpPr>
        <p:spPr>
          <a:xfrm>
            <a:off x="162791" y="4959888"/>
            <a:ext cx="3771900" cy="1600438"/>
          </a:xfrm>
          <a:prstGeom prst="rect">
            <a:avLst/>
          </a:prstGeom>
          <a:solidFill>
            <a:schemeClr val="accent1">
              <a:lumMod val="40000"/>
              <a:lumOff val="60000"/>
            </a:schemeClr>
          </a:solidFill>
          <a:ln>
            <a:solidFill>
              <a:srgbClr val="0070C0"/>
            </a:solidFill>
          </a:ln>
        </p:spPr>
        <p:txBody>
          <a:bodyPr wrap="square" rtlCol="0">
            <a:spAutoFit/>
          </a:bodyPr>
          <a:lstStyle/>
          <a:p>
            <a:r>
              <a:rPr lang="en-GB" sz="1400" b="1" dirty="0"/>
              <a:t>Creating:</a:t>
            </a:r>
          </a:p>
          <a:p>
            <a:r>
              <a:rPr lang="en-GB" sz="1200" dirty="0"/>
              <a:t>Group, solo and teacher led practical work.</a:t>
            </a:r>
          </a:p>
          <a:p>
            <a:r>
              <a:rPr lang="en-GB" sz="1200" dirty="0"/>
              <a:t>Theatre history of the era Globe Theatre explored through practical activities.</a:t>
            </a:r>
          </a:p>
          <a:p>
            <a:r>
              <a:rPr lang="en-GB" sz="1200" dirty="0"/>
              <a:t>Acting skills developed through an understanding of exploring alternative interpretations of ‘The Witches’</a:t>
            </a:r>
          </a:p>
          <a:p>
            <a:r>
              <a:rPr lang="en-GB" sz="1200" dirty="0"/>
              <a:t>Stephen Berkoff’s techniques introduced. Line learning techniques and Costume design.</a:t>
            </a:r>
          </a:p>
        </p:txBody>
      </p:sp>
      <p:sp>
        <p:nvSpPr>
          <p:cNvPr id="10" name="TextBox 9"/>
          <p:cNvSpPr txBox="1"/>
          <p:nvPr/>
        </p:nvSpPr>
        <p:spPr>
          <a:xfrm>
            <a:off x="4191000" y="4990665"/>
            <a:ext cx="3879273" cy="1538883"/>
          </a:xfrm>
          <a:prstGeom prst="rect">
            <a:avLst/>
          </a:prstGeom>
          <a:solidFill>
            <a:srgbClr val="FFFFCC"/>
          </a:solidFill>
          <a:ln>
            <a:solidFill>
              <a:schemeClr val="accent4">
                <a:lumMod val="60000"/>
                <a:lumOff val="40000"/>
              </a:schemeClr>
            </a:solidFill>
          </a:ln>
        </p:spPr>
        <p:txBody>
          <a:bodyPr wrap="square" rtlCol="0">
            <a:spAutoFit/>
          </a:bodyPr>
          <a:lstStyle/>
          <a:p>
            <a:r>
              <a:rPr lang="en-GB" sz="1400" b="1" dirty="0"/>
              <a:t>Performing:</a:t>
            </a:r>
          </a:p>
          <a:p>
            <a:endParaRPr lang="en-GB" sz="1400" b="1" dirty="0"/>
          </a:p>
          <a:p>
            <a:r>
              <a:rPr lang="en-GB" sz="1200" dirty="0"/>
              <a:t>Group performance of the students own original interpretation of the script extract from Macbeth. </a:t>
            </a:r>
          </a:p>
          <a:p>
            <a:r>
              <a:rPr lang="en-GB" sz="1200" dirty="0"/>
              <a:t>Off Script performance.</a:t>
            </a:r>
          </a:p>
          <a:p>
            <a:endParaRPr lang="en-GB" sz="1200" dirty="0"/>
          </a:p>
          <a:p>
            <a:endParaRPr lang="en-GB" dirty="0"/>
          </a:p>
        </p:txBody>
      </p:sp>
      <p:sp>
        <p:nvSpPr>
          <p:cNvPr id="11" name="TextBox 10"/>
          <p:cNvSpPr txBox="1"/>
          <p:nvPr/>
        </p:nvSpPr>
        <p:spPr>
          <a:xfrm>
            <a:off x="8326582" y="5036831"/>
            <a:ext cx="3619500" cy="1446550"/>
          </a:xfrm>
          <a:prstGeom prst="rect">
            <a:avLst/>
          </a:prstGeom>
          <a:solidFill>
            <a:srgbClr val="FFCCCC"/>
          </a:solidFill>
          <a:ln>
            <a:solidFill>
              <a:srgbClr val="C00000"/>
            </a:solidFill>
          </a:ln>
        </p:spPr>
        <p:txBody>
          <a:bodyPr wrap="square" rtlCol="0">
            <a:spAutoFit/>
          </a:bodyPr>
          <a:lstStyle/>
          <a:p>
            <a:r>
              <a:rPr lang="en-GB" sz="1400" b="1" dirty="0"/>
              <a:t>Responding:</a:t>
            </a:r>
          </a:p>
          <a:p>
            <a:endParaRPr lang="en-GB" sz="1400" b="1" dirty="0"/>
          </a:p>
          <a:p>
            <a:r>
              <a:rPr lang="en-GB" sz="1200" dirty="0"/>
              <a:t>Peer and Solo evaluation of the group performances. Using the Learning Ladder to develop specific feedback. Students learn to use Drama Terms and key moments to support their reflections. </a:t>
            </a:r>
          </a:p>
          <a:p>
            <a:endParaRPr lang="en-GB" sz="1200" dirty="0"/>
          </a:p>
        </p:txBody>
      </p:sp>
      <p:sp>
        <p:nvSpPr>
          <p:cNvPr id="12" name="TextBox 11"/>
          <p:cNvSpPr txBox="1"/>
          <p:nvPr/>
        </p:nvSpPr>
        <p:spPr>
          <a:xfrm>
            <a:off x="9225396" y="4002158"/>
            <a:ext cx="2587336" cy="861774"/>
          </a:xfrm>
          <a:prstGeom prst="rect">
            <a:avLst/>
          </a:prstGeom>
          <a:solidFill>
            <a:schemeClr val="accent1">
              <a:lumMod val="40000"/>
              <a:lumOff val="60000"/>
            </a:schemeClr>
          </a:solidFill>
          <a:ln>
            <a:solidFill>
              <a:srgbClr val="0070C0"/>
            </a:solidFill>
          </a:ln>
        </p:spPr>
        <p:txBody>
          <a:bodyPr wrap="square" rtlCol="0">
            <a:spAutoFit/>
          </a:bodyPr>
          <a:lstStyle/>
          <a:p>
            <a:r>
              <a:rPr lang="en-GB" sz="1400" b="1" dirty="0"/>
              <a:t>Assessment: </a:t>
            </a:r>
          </a:p>
          <a:p>
            <a:r>
              <a:rPr lang="en-GB" sz="1200" dirty="0"/>
              <a:t>Group performance of own interpretation of the script extract from the play Macbeth off script. </a:t>
            </a:r>
          </a:p>
        </p:txBody>
      </p:sp>
      <p:sp>
        <p:nvSpPr>
          <p:cNvPr id="14" name="TextBox 13"/>
          <p:cNvSpPr txBox="1"/>
          <p:nvPr/>
        </p:nvSpPr>
        <p:spPr>
          <a:xfrm>
            <a:off x="235527" y="3968880"/>
            <a:ext cx="4752110" cy="892552"/>
          </a:xfrm>
          <a:prstGeom prst="rect">
            <a:avLst/>
          </a:prstGeom>
          <a:solidFill>
            <a:schemeClr val="accent6">
              <a:lumMod val="40000"/>
              <a:lumOff val="60000"/>
            </a:schemeClr>
          </a:solidFill>
          <a:ln>
            <a:solidFill>
              <a:schemeClr val="tx1"/>
            </a:solidFill>
          </a:ln>
        </p:spPr>
        <p:txBody>
          <a:bodyPr wrap="square" rtlCol="0">
            <a:spAutoFit/>
          </a:bodyPr>
          <a:lstStyle/>
          <a:p>
            <a:r>
              <a:rPr lang="en-GB" sz="1600" b="1" dirty="0"/>
              <a:t>How it fits in: </a:t>
            </a:r>
          </a:p>
          <a:p>
            <a:r>
              <a:rPr lang="en-GB" sz="1200" dirty="0"/>
              <a:t>Link to English curriculum studying ‘Macbeth’, allows students to focus more on the performance side and The Globe theatre.  Line learning is a key technique used at GCSE.  </a:t>
            </a:r>
          </a:p>
        </p:txBody>
      </p:sp>
      <p:pic>
        <p:nvPicPr>
          <p:cNvPr id="2" name="Picture 1"/>
          <p:cNvPicPr>
            <a:picLocks noChangeAspect="1"/>
          </p:cNvPicPr>
          <p:nvPr/>
        </p:nvPicPr>
        <p:blipFill>
          <a:blip r:embed="rId2"/>
          <a:stretch>
            <a:fillRect/>
          </a:stretch>
        </p:blipFill>
        <p:spPr>
          <a:xfrm>
            <a:off x="235527" y="48047"/>
            <a:ext cx="1238250" cy="1200150"/>
          </a:xfrm>
          <a:prstGeom prst="rect">
            <a:avLst/>
          </a:prstGeom>
        </p:spPr>
      </p:pic>
      <p:sp>
        <p:nvSpPr>
          <p:cNvPr id="13" name="TextBox 12"/>
          <p:cNvSpPr txBox="1"/>
          <p:nvPr/>
        </p:nvSpPr>
        <p:spPr>
          <a:xfrm>
            <a:off x="5036052" y="3438623"/>
            <a:ext cx="4140927" cy="1508105"/>
          </a:xfrm>
          <a:prstGeom prst="rect">
            <a:avLst/>
          </a:prstGeom>
          <a:solidFill>
            <a:schemeClr val="accent4">
              <a:lumMod val="40000"/>
              <a:lumOff val="60000"/>
            </a:schemeClr>
          </a:solidFill>
          <a:ln>
            <a:solidFill>
              <a:schemeClr val="tx2"/>
            </a:solidFill>
          </a:ln>
        </p:spPr>
        <p:txBody>
          <a:bodyPr wrap="square" rtlCol="0">
            <a:spAutoFit/>
          </a:bodyPr>
          <a:lstStyle/>
          <a:p>
            <a:r>
              <a:rPr lang="en-GB" sz="1600" b="1" dirty="0"/>
              <a:t>How can I support my child in Drama, as a parent/carer? : </a:t>
            </a:r>
          </a:p>
          <a:p>
            <a:r>
              <a:rPr lang="en-GB" sz="1200" dirty="0"/>
              <a:t>Research with your child about The Globe theatre (take the virtual tour on the website).  Discuss famous plays that you know that Shakespeare has written.  Ask your child to perform their witches performance and help them think about physicality and vocal skills. </a:t>
            </a:r>
          </a:p>
        </p:txBody>
      </p:sp>
    </p:spTree>
    <p:extLst>
      <p:ext uri="{BB962C8B-B14F-4D97-AF65-F5344CB8AC3E}">
        <p14:creationId xmlns:p14="http://schemas.microsoft.com/office/powerpoint/2010/main" val="295904550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591363" y="282424"/>
            <a:ext cx="2087258" cy="923330"/>
          </a:xfrm>
          <a:prstGeom prst="rect">
            <a:avLst/>
          </a:prstGeom>
          <a:solidFill>
            <a:schemeClr val="accent1">
              <a:lumMod val="40000"/>
              <a:lumOff val="60000"/>
            </a:schemeClr>
          </a:solidFill>
          <a:ln>
            <a:solidFill>
              <a:schemeClr val="tx1"/>
            </a:solidFill>
          </a:ln>
        </p:spPr>
        <p:txBody>
          <a:bodyPr wrap="square" rtlCol="0">
            <a:spAutoFit/>
          </a:bodyPr>
          <a:lstStyle/>
          <a:p>
            <a:r>
              <a:rPr lang="en-GB" b="1" dirty="0"/>
              <a:t>Summer 1</a:t>
            </a:r>
          </a:p>
          <a:p>
            <a:endParaRPr lang="en-GB" dirty="0"/>
          </a:p>
          <a:p>
            <a:r>
              <a:rPr lang="en-GB" dirty="0"/>
              <a:t>Soap Opera</a:t>
            </a:r>
          </a:p>
        </p:txBody>
      </p:sp>
      <p:sp>
        <p:nvSpPr>
          <p:cNvPr id="5" name="TextBox 4"/>
          <p:cNvSpPr txBox="1"/>
          <p:nvPr/>
        </p:nvSpPr>
        <p:spPr>
          <a:xfrm>
            <a:off x="5108864" y="282424"/>
            <a:ext cx="3865418" cy="2954655"/>
          </a:xfrm>
          <a:prstGeom prst="rect">
            <a:avLst/>
          </a:prstGeom>
          <a:solidFill>
            <a:schemeClr val="tx2">
              <a:lumMod val="40000"/>
              <a:lumOff val="60000"/>
            </a:schemeClr>
          </a:solidFill>
          <a:ln>
            <a:solidFill>
              <a:schemeClr val="tx1"/>
            </a:solidFill>
          </a:ln>
        </p:spPr>
        <p:txBody>
          <a:bodyPr wrap="square" rtlCol="0">
            <a:spAutoFit/>
          </a:bodyPr>
          <a:lstStyle/>
          <a:p>
            <a:r>
              <a:rPr lang="en-GB" sz="1600" b="1" dirty="0"/>
              <a:t>Summary:</a:t>
            </a:r>
          </a:p>
          <a:p>
            <a:endParaRPr lang="en-GB" sz="1200" dirty="0"/>
          </a:p>
          <a:p>
            <a:r>
              <a:rPr lang="en-GB" sz="1200" dirty="0"/>
              <a:t>Students learn about the genre of Soap Opera, including the history.</a:t>
            </a:r>
          </a:p>
          <a:p>
            <a:endParaRPr lang="en-GB" sz="1200" dirty="0"/>
          </a:p>
          <a:p>
            <a:r>
              <a:rPr lang="en-GB" sz="1200" dirty="0"/>
              <a:t>Archetypes are explored and acting style developed. </a:t>
            </a:r>
          </a:p>
          <a:p>
            <a:endParaRPr lang="en-GB" sz="1200" dirty="0"/>
          </a:p>
          <a:p>
            <a:r>
              <a:rPr lang="en-GB" sz="1200" dirty="0"/>
              <a:t>Improvisation and script writing skills developed to create a Soap Opera performance.</a:t>
            </a:r>
          </a:p>
          <a:p>
            <a:endParaRPr lang="en-GB" sz="1200" dirty="0"/>
          </a:p>
          <a:p>
            <a:r>
              <a:rPr lang="en-GB" sz="1200" dirty="0"/>
              <a:t>Music incorporated and basic understanding of how to use technical cue sheets. </a:t>
            </a:r>
          </a:p>
          <a:p>
            <a:endParaRPr lang="en-GB" sz="1200" dirty="0"/>
          </a:p>
          <a:p>
            <a:endParaRPr lang="en-GB" sz="1200" dirty="0"/>
          </a:p>
          <a:p>
            <a:endParaRPr lang="en-GB" sz="1200" dirty="0"/>
          </a:p>
        </p:txBody>
      </p:sp>
      <p:sp>
        <p:nvSpPr>
          <p:cNvPr id="7" name="TextBox 6"/>
          <p:cNvSpPr txBox="1"/>
          <p:nvPr/>
        </p:nvSpPr>
        <p:spPr>
          <a:xfrm>
            <a:off x="9168246" y="282424"/>
            <a:ext cx="2493818" cy="2769989"/>
          </a:xfrm>
          <a:prstGeom prst="rect">
            <a:avLst/>
          </a:prstGeom>
          <a:solidFill>
            <a:schemeClr val="accent6">
              <a:lumMod val="40000"/>
              <a:lumOff val="60000"/>
            </a:schemeClr>
          </a:solidFill>
          <a:ln>
            <a:solidFill>
              <a:schemeClr val="tx1"/>
            </a:solidFill>
          </a:ln>
        </p:spPr>
        <p:txBody>
          <a:bodyPr wrap="square" rtlCol="0">
            <a:spAutoFit/>
          </a:bodyPr>
          <a:lstStyle/>
          <a:p>
            <a:r>
              <a:rPr lang="en-GB" b="1" dirty="0"/>
              <a:t>Key Words:</a:t>
            </a:r>
          </a:p>
          <a:p>
            <a:r>
              <a:rPr lang="en-GB" sz="1200" dirty="0"/>
              <a:t>Soap Opera</a:t>
            </a:r>
          </a:p>
          <a:p>
            <a:r>
              <a:rPr lang="en-GB" sz="1200" dirty="0"/>
              <a:t>Theme tune</a:t>
            </a:r>
          </a:p>
          <a:p>
            <a:r>
              <a:rPr lang="en-GB" sz="1200" dirty="0"/>
              <a:t>Stereotypes</a:t>
            </a:r>
          </a:p>
          <a:p>
            <a:r>
              <a:rPr lang="en-GB" sz="1200" dirty="0"/>
              <a:t>Issue based</a:t>
            </a:r>
          </a:p>
          <a:p>
            <a:r>
              <a:rPr lang="en-GB" sz="1200" dirty="0"/>
              <a:t>Naturalism</a:t>
            </a:r>
          </a:p>
          <a:p>
            <a:r>
              <a:rPr lang="en-GB" sz="1200" dirty="0"/>
              <a:t>Locations</a:t>
            </a:r>
          </a:p>
          <a:p>
            <a:r>
              <a:rPr lang="en-GB" sz="1200" dirty="0"/>
              <a:t>Cliff-hanger</a:t>
            </a:r>
          </a:p>
          <a:p>
            <a:r>
              <a:rPr lang="en-GB" sz="1200" dirty="0"/>
              <a:t>Script</a:t>
            </a:r>
          </a:p>
          <a:p>
            <a:r>
              <a:rPr lang="en-GB" sz="1200" dirty="0"/>
              <a:t>Stage directions</a:t>
            </a:r>
          </a:p>
          <a:p>
            <a:r>
              <a:rPr lang="en-GB" sz="1200" dirty="0"/>
              <a:t>Accent</a:t>
            </a:r>
          </a:p>
          <a:p>
            <a:r>
              <a:rPr lang="en-GB" sz="1200" dirty="0"/>
              <a:t>Tone</a:t>
            </a:r>
          </a:p>
          <a:p>
            <a:r>
              <a:rPr lang="en-GB" sz="1200" dirty="0"/>
              <a:t>Facial expressions</a:t>
            </a:r>
          </a:p>
          <a:p>
            <a:r>
              <a:rPr lang="en-GB" sz="1200" dirty="0"/>
              <a:t>Body language </a:t>
            </a:r>
          </a:p>
        </p:txBody>
      </p:sp>
      <p:sp>
        <p:nvSpPr>
          <p:cNvPr id="8" name="TextBox 7"/>
          <p:cNvSpPr txBox="1"/>
          <p:nvPr/>
        </p:nvSpPr>
        <p:spPr>
          <a:xfrm>
            <a:off x="162791" y="1441009"/>
            <a:ext cx="4752109" cy="2523768"/>
          </a:xfrm>
          <a:prstGeom prst="rect">
            <a:avLst/>
          </a:prstGeom>
          <a:solidFill>
            <a:schemeClr val="bg1">
              <a:lumMod val="85000"/>
            </a:schemeClr>
          </a:solidFill>
          <a:ln>
            <a:solidFill>
              <a:schemeClr val="tx1"/>
            </a:solidFill>
          </a:ln>
        </p:spPr>
        <p:txBody>
          <a:bodyPr wrap="square" rtlCol="0">
            <a:spAutoFit/>
          </a:bodyPr>
          <a:lstStyle/>
          <a:p>
            <a:r>
              <a:rPr lang="en-GB" sz="1600" b="1" dirty="0"/>
              <a:t>Core Knowledge: </a:t>
            </a:r>
          </a:p>
          <a:p>
            <a:endParaRPr lang="en-GB" sz="1600" b="1" dirty="0"/>
          </a:p>
          <a:p>
            <a:r>
              <a:rPr lang="en-GB" sz="1200" dirty="0"/>
              <a:t>A-Basics of Soap Opera</a:t>
            </a:r>
          </a:p>
          <a:p>
            <a:r>
              <a:rPr lang="en-GB" sz="1200" dirty="0"/>
              <a:t>B-Understanding of issue based storyline for episode that is set in an appropriate location.</a:t>
            </a:r>
          </a:p>
          <a:p>
            <a:r>
              <a:rPr lang="en-GB" sz="1200" dirty="0"/>
              <a:t>C-stereotypical characters who are believable and naturalistic. </a:t>
            </a:r>
          </a:p>
          <a:p>
            <a:r>
              <a:rPr lang="en-GB" sz="1200" dirty="0"/>
              <a:t>D- Cliff-hanger endings </a:t>
            </a:r>
          </a:p>
          <a:p>
            <a:r>
              <a:rPr lang="en-GB" sz="1200" dirty="0"/>
              <a:t>E-Script writing using appropriate layout, with stage directions.  </a:t>
            </a:r>
          </a:p>
          <a:p>
            <a:endParaRPr lang="en-GB" sz="1200" dirty="0"/>
          </a:p>
          <a:p>
            <a:r>
              <a:rPr lang="en-GB" sz="1200" dirty="0"/>
              <a:t>Vocal skills-accent, tone</a:t>
            </a:r>
          </a:p>
          <a:p>
            <a:r>
              <a:rPr lang="en-GB" sz="1200" dirty="0"/>
              <a:t>Physical Skills- Facial expression and body language</a:t>
            </a:r>
            <a:endParaRPr lang="en-GB" dirty="0"/>
          </a:p>
          <a:p>
            <a:endParaRPr lang="en-GB" dirty="0"/>
          </a:p>
        </p:txBody>
      </p:sp>
      <p:sp>
        <p:nvSpPr>
          <p:cNvPr id="9" name="TextBox 8"/>
          <p:cNvSpPr txBox="1"/>
          <p:nvPr/>
        </p:nvSpPr>
        <p:spPr>
          <a:xfrm>
            <a:off x="162791" y="5196854"/>
            <a:ext cx="3771900" cy="1231106"/>
          </a:xfrm>
          <a:prstGeom prst="rect">
            <a:avLst/>
          </a:prstGeom>
          <a:solidFill>
            <a:schemeClr val="accent1">
              <a:lumMod val="40000"/>
              <a:lumOff val="60000"/>
            </a:schemeClr>
          </a:solidFill>
          <a:ln>
            <a:solidFill>
              <a:srgbClr val="0070C0"/>
            </a:solidFill>
          </a:ln>
        </p:spPr>
        <p:txBody>
          <a:bodyPr wrap="square" rtlCol="0">
            <a:spAutoFit/>
          </a:bodyPr>
          <a:lstStyle/>
          <a:p>
            <a:r>
              <a:rPr lang="en-GB" sz="1400" b="1" dirty="0"/>
              <a:t>Creating: </a:t>
            </a:r>
          </a:p>
          <a:p>
            <a:r>
              <a:rPr lang="en-GB" sz="1200" dirty="0"/>
              <a:t>Improvisation skills developed as key scenes created in the style of Soap Opera. </a:t>
            </a:r>
          </a:p>
          <a:p>
            <a:r>
              <a:rPr lang="en-GB" sz="1200" dirty="0"/>
              <a:t>Archetype characters explored and plot lines appropriate to this genre.</a:t>
            </a:r>
          </a:p>
          <a:p>
            <a:endParaRPr lang="en-GB" sz="1200" dirty="0"/>
          </a:p>
        </p:txBody>
      </p:sp>
      <p:sp>
        <p:nvSpPr>
          <p:cNvPr id="10" name="TextBox 9"/>
          <p:cNvSpPr txBox="1"/>
          <p:nvPr/>
        </p:nvSpPr>
        <p:spPr>
          <a:xfrm>
            <a:off x="4254211" y="5196854"/>
            <a:ext cx="3879273" cy="1231106"/>
          </a:xfrm>
          <a:prstGeom prst="rect">
            <a:avLst/>
          </a:prstGeom>
          <a:solidFill>
            <a:srgbClr val="FFFFCC"/>
          </a:solidFill>
          <a:ln>
            <a:solidFill>
              <a:schemeClr val="accent4"/>
            </a:solidFill>
          </a:ln>
        </p:spPr>
        <p:txBody>
          <a:bodyPr wrap="square" rtlCol="0">
            <a:spAutoFit/>
          </a:bodyPr>
          <a:lstStyle/>
          <a:p>
            <a:r>
              <a:rPr lang="en-GB" sz="1400" b="1" dirty="0"/>
              <a:t>Performing:</a:t>
            </a:r>
          </a:p>
          <a:p>
            <a:r>
              <a:rPr lang="en-GB" sz="1200" dirty="0"/>
              <a:t>Group performance of improvised and scripted Soap Opera style sequence of scenes. </a:t>
            </a:r>
          </a:p>
          <a:p>
            <a:r>
              <a:rPr lang="en-GB" sz="1200" dirty="0"/>
              <a:t>Can the audience identify the archetypes in the performance? </a:t>
            </a:r>
          </a:p>
          <a:p>
            <a:r>
              <a:rPr lang="en-GB" sz="1200" dirty="0"/>
              <a:t>Is the acting style and plot fitting to the Soap Opera?</a:t>
            </a:r>
          </a:p>
        </p:txBody>
      </p:sp>
      <p:sp>
        <p:nvSpPr>
          <p:cNvPr id="11" name="TextBox 10"/>
          <p:cNvSpPr txBox="1"/>
          <p:nvPr/>
        </p:nvSpPr>
        <p:spPr>
          <a:xfrm>
            <a:off x="8373341" y="5196854"/>
            <a:ext cx="3619500" cy="1231106"/>
          </a:xfrm>
          <a:prstGeom prst="rect">
            <a:avLst/>
          </a:prstGeom>
          <a:solidFill>
            <a:srgbClr val="FFCCCC"/>
          </a:solidFill>
          <a:ln>
            <a:solidFill>
              <a:srgbClr val="C00000"/>
            </a:solidFill>
          </a:ln>
        </p:spPr>
        <p:txBody>
          <a:bodyPr wrap="square" rtlCol="0">
            <a:spAutoFit/>
          </a:bodyPr>
          <a:lstStyle/>
          <a:p>
            <a:r>
              <a:rPr lang="en-GB" sz="1400" b="1" dirty="0"/>
              <a:t>Responding:</a:t>
            </a:r>
          </a:p>
          <a:p>
            <a:r>
              <a:rPr lang="en-GB" sz="1200" dirty="0"/>
              <a:t>Peer and Solo evaluation of the group performances. Using the Learning Ladder to develop specific feedback. Students learn to use Drama Terms and key moments to support their reflections. </a:t>
            </a:r>
          </a:p>
          <a:p>
            <a:endParaRPr lang="en-GB" sz="1200" dirty="0"/>
          </a:p>
        </p:txBody>
      </p:sp>
      <p:sp>
        <p:nvSpPr>
          <p:cNvPr id="12" name="TextBox 11"/>
          <p:cNvSpPr txBox="1"/>
          <p:nvPr/>
        </p:nvSpPr>
        <p:spPr>
          <a:xfrm>
            <a:off x="9453896" y="3812684"/>
            <a:ext cx="2587336" cy="677108"/>
          </a:xfrm>
          <a:prstGeom prst="rect">
            <a:avLst/>
          </a:prstGeom>
          <a:solidFill>
            <a:schemeClr val="accent1">
              <a:lumMod val="40000"/>
              <a:lumOff val="60000"/>
            </a:schemeClr>
          </a:solidFill>
          <a:ln>
            <a:solidFill>
              <a:srgbClr val="0070C0"/>
            </a:solidFill>
          </a:ln>
        </p:spPr>
        <p:txBody>
          <a:bodyPr wrap="square" rtlCol="0">
            <a:spAutoFit/>
          </a:bodyPr>
          <a:lstStyle/>
          <a:p>
            <a:r>
              <a:rPr lang="en-GB" sz="1400" b="1" dirty="0"/>
              <a:t>Assessment: </a:t>
            </a:r>
          </a:p>
          <a:p>
            <a:r>
              <a:rPr lang="en-GB" sz="1200" dirty="0"/>
              <a:t>Group performance of own Soap Opera Style devised piece. </a:t>
            </a:r>
          </a:p>
        </p:txBody>
      </p:sp>
      <p:sp>
        <p:nvSpPr>
          <p:cNvPr id="14" name="TextBox 13"/>
          <p:cNvSpPr txBox="1"/>
          <p:nvPr/>
        </p:nvSpPr>
        <p:spPr>
          <a:xfrm>
            <a:off x="154132" y="4200032"/>
            <a:ext cx="4752109" cy="677108"/>
          </a:xfrm>
          <a:prstGeom prst="rect">
            <a:avLst/>
          </a:prstGeom>
          <a:solidFill>
            <a:schemeClr val="accent6">
              <a:lumMod val="40000"/>
              <a:lumOff val="60000"/>
            </a:schemeClr>
          </a:solidFill>
          <a:ln>
            <a:solidFill>
              <a:schemeClr val="tx2">
                <a:lumMod val="75000"/>
              </a:schemeClr>
            </a:solidFill>
          </a:ln>
        </p:spPr>
        <p:txBody>
          <a:bodyPr wrap="square" rtlCol="0">
            <a:spAutoFit/>
          </a:bodyPr>
          <a:lstStyle/>
          <a:p>
            <a:r>
              <a:rPr lang="en-GB" sz="1400" b="1" dirty="0"/>
              <a:t>How it fits in: </a:t>
            </a:r>
            <a:r>
              <a:rPr lang="en-GB" sz="1200" dirty="0"/>
              <a:t>Continued development of range of acting styles and genres which is key to prepare for both GCSE and A level. Characterisation work, script writing and devising are all core skills needed for this subject. </a:t>
            </a:r>
          </a:p>
        </p:txBody>
      </p:sp>
      <p:pic>
        <p:nvPicPr>
          <p:cNvPr id="2" name="Picture 1"/>
          <p:cNvPicPr>
            <a:picLocks noChangeAspect="1"/>
          </p:cNvPicPr>
          <p:nvPr/>
        </p:nvPicPr>
        <p:blipFill>
          <a:blip r:embed="rId2"/>
          <a:stretch>
            <a:fillRect/>
          </a:stretch>
        </p:blipFill>
        <p:spPr>
          <a:xfrm>
            <a:off x="154132" y="144014"/>
            <a:ext cx="1238250" cy="1200150"/>
          </a:xfrm>
          <a:prstGeom prst="rect">
            <a:avLst/>
          </a:prstGeom>
        </p:spPr>
      </p:pic>
      <p:sp>
        <p:nvSpPr>
          <p:cNvPr id="13" name="TextBox 12"/>
          <p:cNvSpPr txBox="1"/>
          <p:nvPr/>
        </p:nvSpPr>
        <p:spPr>
          <a:xfrm>
            <a:off x="5113934" y="3370581"/>
            <a:ext cx="4140927" cy="1692771"/>
          </a:xfrm>
          <a:prstGeom prst="rect">
            <a:avLst/>
          </a:prstGeom>
          <a:solidFill>
            <a:schemeClr val="accent4">
              <a:lumMod val="40000"/>
              <a:lumOff val="60000"/>
            </a:schemeClr>
          </a:solidFill>
          <a:ln>
            <a:solidFill>
              <a:schemeClr val="tx2"/>
            </a:solidFill>
          </a:ln>
        </p:spPr>
        <p:txBody>
          <a:bodyPr wrap="square" rtlCol="0">
            <a:spAutoFit/>
          </a:bodyPr>
          <a:lstStyle/>
          <a:p>
            <a:r>
              <a:rPr lang="en-GB" sz="1600" b="1" dirty="0"/>
              <a:t>How can I support my child in Drama, as a parent/carer? : </a:t>
            </a:r>
          </a:p>
          <a:p>
            <a:r>
              <a:rPr lang="en-GB" sz="1200" dirty="0"/>
              <a:t>Allow your child to watch an episode of a soap (please check that this is suitable before hand).  Discuss the idea of stereotypes with your child.  Help your child create a theme tune.  Rehearse their performance and ask them to show you their character at home.  You could hot-seat them (ask them Qs in character).</a:t>
            </a:r>
          </a:p>
        </p:txBody>
      </p:sp>
    </p:spTree>
    <p:extLst>
      <p:ext uri="{BB962C8B-B14F-4D97-AF65-F5344CB8AC3E}">
        <p14:creationId xmlns:p14="http://schemas.microsoft.com/office/powerpoint/2010/main" val="276013640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668220" y="459027"/>
            <a:ext cx="2276444" cy="923330"/>
          </a:xfrm>
          <a:prstGeom prst="rect">
            <a:avLst/>
          </a:prstGeom>
          <a:solidFill>
            <a:schemeClr val="accent1">
              <a:lumMod val="40000"/>
              <a:lumOff val="60000"/>
            </a:schemeClr>
          </a:solidFill>
          <a:ln>
            <a:solidFill>
              <a:schemeClr val="tx1"/>
            </a:solidFill>
          </a:ln>
        </p:spPr>
        <p:txBody>
          <a:bodyPr wrap="square" rtlCol="0">
            <a:spAutoFit/>
          </a:bodyPr>
          <a:lstStyle/>
          <a:p>
            <a:r>
              <a:rPr lang="en-GB" b="1" dirty="0"/>
              <a:t>Summer 2</a:t>
            </a:r>
          </a:p>
          <a:p>
            <a:endParaRPr lang="en-GB" dirty="0"/>
          </a:p>
          <a:p>
            <a:r>
              <a:rPr lang="en-GB" dirty="0"/>
              <a:t>Live Theatre</a:t>
            </a:r>
          </a:p>
        </p:txBody>
      </p:sp>
      <p:sp>
        <p:nvSpPr>
          <p:cNvPr id="5" name="TextBox 4"/>
          <p:cNvSpPr txBox="1"/>
          <p:nvPr/>
        </p:nvSpPr>
        <p:spPr>
          <a:xfrm>
            <a:off x="5250873" y="148348"/>
            <a:ext cx="3865418" cy="3262432"/>
          </a:xfrm>
          <a:prstGeom prst="rect">
            <a:avLst/>
          </a:prstGeom>
          <a:solidFill>
            <a:schemeClr val="tx2">
              <a:lumMod val="40000"/>
              <a:lumOff val="60000"/>
            </a:schemeClr>
          </a:solidFill>
          <a:ln>
            <a:solidFill>
              <a:schemeClr val="tx1"/>
            </a:solidFill>
          </a:ln>
        </p:spPr>
        <p:txBody>
          <a:bodyPr wrap="square" rtlCol="0">
            <a:spAutoFit/>
          </a:bodyPr>
          <a:lstStyle/>
          <a:p>
            <a:r>
              <a:rPr lang="en-GB" sz="1400" b="1" dirty="0"/>
              <a:t>Summary:</a:t>
            </a:r>
          </a:p>
          <a:p>
            <a:r>
              <a:rPr lang="en-GB" sz="1200" dirty="0"/>
              <a:t>The viewing of live theatre and the ability to pick out key elements.</a:t>
            </a:r>
          </a:p>
          <a:p>
            <a:endParaRPr lang="en-GB" sz="1200" dirty="0"/>
          </a:p>
          <a:p>
            <a:r>
              <a:rPr lang="en-GB" sz="1200" dirty="0"/>
              <a:t>You use the 4 strand structure for each point you make. </a:t>
            </a:r>
          </a:p>
          <a:p>
            <a:r>
              <a:rPr lang="en-GB" sz="1200" dirty="0"/>
              <a:t>Use a range of key terminology. </a:t>
            </a:r>
          </a:p>
          <a:p>
            <a:endParaRPr lang="en-GB" sz="1200" dirty="0"/>
          </a:p>
          <a:p>
            <a:r>
              <a:rPr lang="en-GB" sz="1200" dirty="0"/>
              <a:t>Give examples from a variety of theatrical elements.  </a:t>
            </a:r>
          </a:p>
          <a:p>
            <a:endParaRPr lang="en-GB" sz="1200" dirty="0"/>
          </a:p>
          <a:p>
            <a:r>
              <a:rPr lang="en-GB" sz="1200" dirty="0"/>
              <a:t>Recognise what was effective and what was not and why.</a:t>
            </a:r>
          </a:p>
          <a:p>
            <a:r>
              <a:rPr lang="en-GB" sz="1200" dirty="0"/>
              <a:t> </a:t>
            </a:r>
          </a:p>
          <a:p>
            <a:r>
              <a:rPr lang="en-GB" sz="1200" dirty="0"/>
              <a:t>Highlight key moments in an effective reflective way. </a:t>
            </a:r>
          </a:p>
          <a:p>
            <a:r>
              <a:rPr lang="en-GB" sz="1200" dirty="0"/>
              <a:t>Can highlight  a range of key points for each theatrical element. </a:t>
            </a:r>
          </a:p>
          <a:p>
            <a:endParaRPr lang="en-GB" sz="1200" dirty="0"/>
          </a:p>
          <a:p>
            <a:r>
              <a:rPr lang="en-GB" sz="1200" dirty="0"/>
              <a:t>Understand use  of quotes and the actors’ names  when writing. </a:t>
            </a:r>
          </a:p>
        </p:txBody>
      </p:sp>
      <p:sp>
        <p:nvSpPr>
          <p:cNvPr id="7" name="TextBox 6"/>
          <p:cNvSpPr txBox="1"/>
          <p:nvPr/>
        </p:nvSpPr>
        <p:spPr>
          <a:xfrm>
            <a:off x="9452264" y="68138"/>
            <a:ext cx="2493818" cy="3570208"/>
          </a:xfrm>
          <a:prstGeom prst="rect">
            <a:avLst/>
          </a:prstGeom>
          <a:solidFill>
            <a:schemeClr val="accent6">
              <a:lumMod val="40000"/>
              <a:lumOff val="60000"/>
            </a:schemeClr>
          </a:solidFill>
          <a:ln>
            <a:solidFill>
              <a:schemeClr val="tx1"/>
            </a:solidFill>
          </a:ln>
        </p:spPr>
        <p:txBody>
          <a:bodyPr wrap="square" rtlCol="0">
            <a:spAutoFit/>
          </a:bodyPr>
          <a:lstStyle/>
          <a:p>
            <a:r>
              <a:rPr lang="en-GB" sz="1400" b="1" dirty="0"/>
              <a:t>Key Words:</a:t>
            </a:r>
          </a:p>
          <a:p>
            <a:r>
              <a:rPr lang="en-GB" sz="1200" dirty="0"/>
              <a:t>Lighting</a:t>
            </a:r>
          </a:p>
          <a:p>
            <a:r>
              <a:rPr lang="en-GB" sz="1200" dirty="0"/>
              <a:t>Gels</a:t>
            </a:r>
          </a:p>
          <a:p>
            <a:r>
              <a:rPr lang="en-GB" sz="1200" dirty="0"/>
              <a:t>Colours</a:t>
            </a:r>
          </a:p>
          <a:p>
            <a:r>
              <a:rPr lang="en-GB" sz="1200" dirty="0"/>
              <a:t>Costume</a:t>
            </a:r>
          </a:p>
          <a:p>
            <a:r>
              <a:rPr lang="en-GB" sz="1200" dirty="0"/>
              <a:t>Era</a:t>
            </a:r>
          </a:p>
          <a:p>
            <a:r>
              <a:rPr lang="en-GB" sz="1200" dirty="0"/>
              <a:t>Set</a:t>
            </a:r>
          </a:p>
          <a:p>
            <a:r>
              <a:rPr lang="en-GB" sz="1200" dirty="0"/>
              <a:t>Proscenium Arch </a:t>
            </a:r>
          </a:p>
          <a:p>
            <a:r>
              <a:rPr lang="en-GB" sz="1200" dirty="0"/>
              <a:t>Sound/Music</a:t>
            </a:r>
          </a:p>
          <a:p>
            <a:r>
              <a:rPr lang="en-GB" sz="1200" dirty="0"/>
              <a:t>Props</a:t>
            </a:r>
          </a:p>
          <a:p>
            <a:r>
              <a:rPr lang="en-GB" sz="1200" dirty="0"/>
              <a:t>Vocal skills</a:t>
            </a:r>
          </a:p>
          <a:p>
            <a:r>
              <a:rPr lang="en-GB" sz="1200" dirty="0"/>
              <a:t>Physical Skills</a:t>
            </a:r>
          </a:p>
          <a:p>
            <a:r>
              <a:rPr lang="en-GB" sz="1200" dirty="0"/>
              <a:t>Tone</a:t>
            </a:r>
          </a:p>
          <a:p>
            <a:r>
              <a:rPr lang="en-GB" sz="1200" dirty="0"/>
              <a:t>Pitch</a:t>
            </a:r>
          </a:p>
          <a:p>
            <a:r>
              <a:rPr lang="en-GB" sz="1200" dirty="0"/>
              <a:t>Facial expressions</a:t>
            </a:r>
          </a:p>
          <a:p>
            <a:r>
              <a:rPr lang="en-GB" sz="1200" dirty="0"/>
              <a:t>Body language</a:t>
            </a:r>
          </a:p>
          <a:p>
            <a:r>
              <a:rPr lang="en-GB" sz="1200" dirty="0"/>
              <a:t>Pace</a:t>
            </a:r>
          </a:p>
          <a:p>
            <a:r>
              <a:rPr lang="en-GB" sz="1200" dirty="0"/>
              <a:t>Audience Impact</a:t>
            </a:r>
            <a:endParaRPr lang="en-GB" dirty="0"/>
          </a:p>
        </p:txBody>
      </p:sp>
      <p:sp>
        <p:nvSpPr>
          <p:cNvPr id="8" name="TextBox 7"/>
          <p:cNvSpPr txBox="1"/>
          <p:nvPr/>
        </p:nvSpPr>
        <p:spPr>
          <a:xfrm>
            <a:off x="162789" y="1564164"/>
            <a:ext cx="4752109" cy="1661993"/>
          </a:xfrm>
          <a:prstGeom prst="rect">
            <a:avLst/>
          </a:prstGeom>
          <a:solidFill>
            <a:schemeClr val="bg1">
              <a:lumMod val="85000"/>
            </a:schemeClr>
          </a:solidFill>
          <a:ln>
            <a:solidFill>
              <a:schemeClr val="tx1"/>
            </a:solidFill>
          </a:ln>
        </p:spPr>
        <p:txBody>
          <a:bodyPr wrap="square" rtlCol="0">
            <a:spAutoFit/>
          </a:bodyPr>
          <a:lstStyle/>
          <a:p>
            <a:r>
              <a:rPr lang="en-GB" sz="1600" b="1" dirty="0"/>
              <a:t>Core Knowledge: </a:t>
            </a:r>
          </a:p>
          <a:p>
            <a:endParaRPr lang="en-GB" sz="800" b="1" dirty="0"/>
          </a:p>
          <a:p>
            <a:r>
              <a:rPr lang="en-GB" sz="1200" dirty="0"/>
              <a:t>A-The viewing of live theatre</a:t>
            </a:r>
          </a:p>
          <a:p>
            <a:r>
              <a:rPr lang="en-GB" sz="1200" dirty="0"/>
              <a:t>B-Use of 4 strand structure</a:t>
            </a:r>
          </a:p>
          <a:p>
            <a:r>
              <a:rPr lang="en-GB" sz="1200" dirty="0"/>
              <a:t>C-Use a range of key terminology. </a:t>
            </a:r>
          </a:p>
          <a:p>
            <a:r>
              <a:rPr lang="en-GB" sz="1200" dirty="0"/>
              <a:t>D-Understanding of a variety of theatrical elements.  </a:t>
            </a:r>
          </a:p>
          <a:p>
            <a:r>
              <a:rPr lang="en-GB" sz="1200" dirty="0"/>
              <a:t>E-Be able to write about successes or failures in a reflective way</a:t>
            </a:r>
            <a:endParaRPr lang="en-GB" dirty="0"/>
          </a:p>
          <a:p>
            <a:endParaRPr lang="en-GB" dirty="0"/>
          </a:p>
        </p:txBody>
      </p:sp>
      <p:sp>
        <p:nvSpPr>
          <p:cNvPr id="9" name="TextBox 8"/>
          <p:cNvSpPr txBox="1"/>
          <p:nvPr/>
        </p:nvSpPr>
        <p:spPr>
          <a:xfrm>
            <a:off x="199159" y="5008358"/>
            <a:ext cx="3771900" cy="1446550"/>
          </a:xfrm>
          <a:prstGeom prst="rect">
            <a:avLst/>
          </a:prstGeom>
          <a:solidFill>
            <a:schemeClr val="accent1">
              <a:lumMod val="40000"/>
              <a:lumOff val="60000"/>
            </a:schemeClr>
          </a:solidFill>
          <a:ln>
            <a:solidFill>
              <a:schemeClr val="accent1"/>
            </a:solidFill>
          </a:ln>
        </p:spPr>
        <p:txBody>
          <a:bodyPr wrap="square" rtlCol="0">
            <a:spAutoFit/>
          </a:bodyPr>
          <a:lstStyle/>
          <a:p>
            <a:r>
              <a:rPr lang="en-GB" sz="1600" b="1" dirty="0"/>
              <a:t>Creating: </a:t>
            </a:r>
          </a:p>
          <a:p>
            <a:endParaRPr lang="en-GB" sz="1200" dirty="0"/>
          </a:p>
          <a:p>
            <a:r>
              <a:rPr lang="en-GB" sz="1200" dirty="0"/>
              <a:t>This may involve research into how the piece is created and the stimuli explored as to how the piece began.  If peer work the process of devising and creating will be known.  </a:t>
            </a:r>
          </a:p>
          <a:p>
            <a:endParaRPr lang="en-GB" sz="1200" dirty="0"/>
          </a:p>
        </p:txBody>
      </p:sp>
      <p:sp>
        <p:nvSpPr>
          <p:cNvPr id="10" name="TextBox 9"/>
          <p:cNvSpPr txBox="1"/>
          <p:nvPr/>
        </p:nvSpPr>
        <p:spPr>
          <a:xfrm>
            <a:off x="4209184" y="5008358"/>
            <a:ext cx="3879273" cy="1446550"/>
          </a:xfrm>
          <a:prstGeom prst="rect">
            <a:avLst/>
          </a:prstGeom>
          <a:solidFill>
            <a:srgbClr val="FFFFCC"/>
          </a:solidFill>
          <a:ln>
            <a:solidFill>
              <a:schemeClr val="accent4"/>
            </a:solidFill>
          </a:ln>
        </p:spPr>
        <p:txBody>
          <a:bodyPr wrap="square" rtlCol="0">
            <a:spAutoFit/>
          </a:bodyPr>
          <a:lstStyle/>
          <a:p>
            <a:r>
              <a:rPr lang="en-GB" sz="1600" b="1" dirty="0"/>
              <a:t>Performing:</a:t>
            </a:r>
          </a:p>
          <a:p>
            <a:r>
              <a:rPr lang="en-GB" sz="1200" dirty="0"/>
              <a:t>In this sense the performing forms the basis for the live theatre reflection to be written on.  Whether the live theatre be a professional production or that of peer’s work.  It is important for students to understand the way performance works and they must be able to pick this apart,  </a:t>
            </a:r>
          </a:p>
        </p:txBody>
      </p:sp>
      <p:sp>
        <p:nvSpPr>
          <p:cNvPr id="11" name="TextBox 10"/>
          <p:cNvSpPr txBox="1"/>
          <p:nvPr/>
        </p:nvSpPr>
        <p:spPr>
          <a:xfrm>
            <a:off x="8326582" y="5008358"/>
            <a:ext cx="3619500" cy="1446550"/>
          </a:xfrm>
          <a:prstGeom prst="rect">
            <a:avLst/>
          </a:prstGeom>
          <a:solidFill>
            <a:srgbClr val="FFCCCC"/>
          </a:solidFill>
          <a:ln>
            <a:solidFill>
              <a:srgbClr val="C00000"/>
            </a:solidFill>
          </a:ln>
        </p:spPr>
        <p:txBody>
          <a:bodyPr wrap="square" rtlCol="0">
            <a:spAutoFit/>
          </a:bodyPr>
          <a:lstStyle/>
          <a:p>
            <a:r>
              <a:rPr lang="en-GB" sz="1600" b="1" dirty="0"/>
              <a:t>Responding: </a:t>
            </a:r>
          </a:p>
          <a:p>
            <a:r>
              <a:rPr lang="en-GB" sz="1200" dirty="0"/>
              <a:t>Reflecting upon what is seen in the live performance both verbally and written.  This will be done as a group, sharing ideas and as an individual.  The use of key terminology and following the structure is key.  A clear understanding of audience impact is imperative.</a:t>
            </a:r>
            <a:endParaRPr lang="en-GB" dirty="0"/>
          </a:p>
          <a:p>
            <a:endParaRPr lang="en-GB" sz="1200" dirty="0"/>
          </a:p>
        </p:txBody>
      </p:sp>
      <p:sp>
        <p:nvSpPr>
          <p:cNvPr id="12" name="TextBox 11"/>
          <p:cNvSpPr txBox="1"/>
          <p:nvPr/>
        </p:nvSpPr>
        <p:spPr>
          <a:xfrm>
            <a:off x="9358746" y="3707589"/>
            <a:ext cx="2587336" cy="1138773"/>
          </a:xfrm>
          <a:prstGeom prst="rect">
            <a:avLst/>
          </a:prstGeom>
          <a:solidFill>
            <a:schemeClr val="accent1">
              <a:lumMod val="40000"/>
              <a:lumOff val="60000"/>
            </a:schemeClr>
          </a:solidFill>
          <a:ln>
            <a:solidFill>
              <a:srgbClr val="0070C0"/>
            </a:solidFill>
          </a:ln>
        </p:spPr>
        <p:txBody>
          <a:bodyPr wrap="square" rtlCol="0">
            <a:spAutoFit/>
          </a:bodyPr>
          <a:lstStyle/>
          <a:p>
            <a:r>
              <a:rPr lang="en-GB" sz="1400" b="1" dirty="0"/>
              <a:t>Assessment: </a:t>
            </a:r>
          </a:p>
          <a:p>
            <a:r>
              <a:rPr lang="en-GB" sz="1200" dirty="0"/>
              <a:t>A written assessment, where students will follow a structure focusing on key terminology and reflection. </a:t>
            </a:r>
          </a:p>
          <a:p>
            <a:endParaRPr lang="en-GB" dirty="0"/>
          </a:p>
        </p:txBody>
      </p:sp>
      <p:sp>
        <p:nvSpPr>
          <p:cNvPr id="14" name="TextBox 13"/>
          <p:cNvSpPr txBox="1"/>
          <p:nvPr/>
        </p:nvSpPr>
        <p:spPr>
          <a:xfrm>
            <a:off x="162789" y="3564667"/>
            <a:ext cx="4752109" cy="800219"/>
          </a:xfrm>
          <a:prstGeom prst="rect">
            <a:avLst/>
          </a:prstGeom>
          <a:solidFill>
            <a:schemeClr val="accent6">
              <a:lumMod val="40000"/>
              <a:lumOff val="60000"/>
            </a:schemeClr>
          </a:solidFill>
          <a:ln>
            <a:solidFill>
              <a:schemeClr val="tx2"/>
            </a:solidFill>
          </a:ln>
        </p:spPr>
        <p:txBody>
          <a:bodyPr wrap="square" rtlCol="0">
            <a:spAutoFit/>
          </a:bodyPr>
          <a:lstStyle/>
          <a:p>
            <a:r>
              <a:rPr lang="en-GB" sz="1400" b="1" dirty="0"/>
              <a:t>How it fits in:</a:t>
            </a:r>
          </a:p>
          <a:p>
            <a:r>
              <a:rPr lang="en-GB" sz="1400" b="1" dirty="0"/>
              <a:t> </a:t>
            </a:r>
            <a:r>
              <a:rPr lang="en-GB" sz="1200" dirty="0"/>
              <a:t>At GCSE and A Level students must view and write about live theatre.  </a:t>
            </a:r>
            <a:r>
              <a:rPr lang="en-GB" sz="1400" b="1" dirty="0"/>
              <a:t> </a:t>
            </a:r>
          </a:p>
          <a:p>
            <a:endParaRPr lang="en-GB" dirty="0"/>
          </a:p>
        </p:txBody>
      </p:sp>
      <p:pic>
        <p:nvPicPr>
          <p:cNvPr id="2" name="Picture 1"/>
          <p:cNvPicPr>
            <a:picLocks noChangeAspect="1"/>
          </p:cNvPicPr>
          <p:nvPr/>
        </p:nvPicPr>
        <p:blipFill>
          <a:blip r:embed="rId2"/>
          <a:stretch>
            <a:fillRect/>
          </a:stretch>
        </p:blipFill>
        <p:spPr>
          <a:xfrm>
            <a:off x="182793" y="194759"/>
            <a:ext cx="1238250" cy="1200150"/>
          </a:xfrm>
          <a:prstGeom prst="rect">
            <a:avLst/>
          </a:prstGeom>
        </p:spPr>
      </p:pic>
      <p:sp>
        <p:nvSpPr>
          <p:cNvPr id="13" name="TextBox 12"/>
          <p:cNvSpPr txBox="1"/>
          <p:nvPr/>
        </p:nvSpPr>
        <p:spPr>
          <a:xfrm>
            <a:off x="5113118" y="3450032"/>
            <a:ext cx="4140927" cy="1508105"/>
          </a:xfrm>
          <a:prstGeom prst="rect">
            <a:avLst/>
          </a:prstGeom>
          <a:solidFill>
            <a:schemeClr val="accent4">
              <a:lumMod val="40000"/>
              <a:lumOff val="60000"/>
            </a:schemeClr>
          </a:solidFill>
          <a:ln>
            <a:solidFill>
              <a:schemeClr val="tx2"/>
            </a:solidFill>
          </a:ln>
        </p:spPr>
        <p:txBody>
          <a:bodyPr wrap="square" rtlCol="0">
            <a:spAutoFit/>
          </a:bodyPr>
          <a:lstStyle/>
          <a:p>
            <a:r>
              <a:rPr lang="en-GB" sz="1600" b="1" dirty="0"/>
              <a:t>How can I support my child in Drama, as a parent/carer? : </a:t>
            </a:r>
          </a:p>
          <a:p>
            <a:r>
              <a:rPr lang="en-GB" sz="1200" dirty="0"/>
              <a:t>Watch a programme on TV with your child and try and evaluate the acting that you see,  What worked well and why?  Who was particularly good in a scene and what did they do with their voice or physicality to show this? Think about what impact this has on you as audience members. </a:t>
            </a:r>
          </a:p>
        </p:txBody>
      </p:sp>
    </p:spTree>
    <p:extLst>
      <p:ext uri="{BB962C8B-B14F-4D97-AF65-F5344CB8AC3E}">
        <p14:creationId xmlns:p14="http://schemas.microsoft.com/office/powerpoint/2010/main" val="279911260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1D9A78"/>
      </a:accent1>
      <a:accent2>
        <a:srgbClr val="8BC145"/>
      </a:accent2>
      <a:accent3>
        <a:srgbClr val="36AFCE"/>
      </a:accent3>
      <a:accent4>
        <a:srgbClr val="1D6FA9"/>
      </a:accent4>
      <a:accent5>
        <a:srgbClr val="B74919"/>
      </a:accent5>
      <a:accent6>
        <a:srgbClr val="F19D19"/>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AE6F2518-B084-4896-AF52-66CC2144AA26}"/>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SharedWithUsers xmlns="4753969b-93d6-4390-ad67-f8a913156631">
      <UserInfo>
        <DisplayName/>
        <AccountId xsi:nil="true"/>
        <AccountType/>
      </UserInfo>
    </SharedWithUser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F5E49357EBD6784F9BFE2F9686E40A89" ma:contentTypeVersion="5" ma:contentTypeDescription="Create a new document." ma:contentTypeScope="" ma:versionID="169f1ebb6ce21ce09c780d85bfc46316">
  <xsd:schema xmlns:xsd="http://www.w3.org/2001/XMLSchema" xmlns:xs="http://www.w3.org/2001/XMLSchema" xmlns:p="http://schemas.microsoft.com/office/2006/metadata/properties" xmlns:ns2="a2c5d848-953b-417c-b3b7-d110e318d55a" xmlns:ns3="4753969b-93d6-4390-ad67-f8a913156631" targetNamespace="http://schemas.microsoft.com/office/2006/metadata/properties" ma:root="true" ma:fieldsID="c66c5cf5a588b6e3f1e6da63d4dea550" ns2:_="" ns3:_="">
    <xsd:import namespace="a2c5d848-953b-417c-b3b7-d110e318d55a"/>
    <xsd:import namespace="4753969b-93d6-4390-ad67-f8a913156631"/>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2c5d848-953b-417c-b3b7-d110e318d55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4753969b-93d6-4390-ad67-f8a913156631"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8F6DDACB-EC9F-4186-8B0A-475AE3378336}">
  <ds:schemaRefs>
    <ds:schemaRef ds:uri="http://schemas.microsoft.com/office/2006/metadata/properties"/>
    <ds:schemaRef ds:uri="http://schemas.microsoft.com/office/infopath/2007/PartnerControls"/>
    <ds:schemaRef ds:uri="fec6db09-a9d2-4039-9e9c-b15d51163c8a"/>
    <ds:schemaRef ds:uri="549576e2-089f-4243-b4f0-13ec40ab948f"/>
    <ds:schemaRef ds:uri="4753969b-93d6-4390-ad67-f8a913156631"/>
  </ds:schemaRefs>
</ds:datastoreItem>
</file>

<file path=customXml/itemProps2.xml><?xml version="1.0" encoding="utf-8"?>
<ds:datastoreItem xmlns:ds="http://schemas.openxmlformats.org/officeDocument/2006/customXml" ds:itemID="{72DDDE88-395B-44E3-BA30-E71633623E5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2c5d848-953b-417c-b3b7-d110e318d55a"/>
    <ds:schemaRef ds:uri="4753969b-93d6-4390-ad67-f8a91315663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AAC7E62E-E969-47F9-9028-A1C4D16D84A1}">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1120</TotalTime>
  <Words>4066</Words>
  <Application>Microsoft Office PowerPoint</Application>
  <PresentationFormat>Widescreen</PresentationFormat>
  <Paragraphs>389</Paragraphs>
  <Slides>13</Slides>
  <Notes>0</Notes>
  <HiddenSlides>0</HiddenSlides>
  <MMClips>0</MMClips>
  <ScaleCrop>false</ScaleCrop>
  <HeadingPairs>
    <vt:vector size="8" baseType="variant">
      <vt:variant>
        <vt:lpstr>Fonts Used</vt:lpstr>
      </vt:variant>
      <vt:variant>
        <vt:i4>6</vt:i4>
      </vt:variant>
      <vt:variant>
        <vt:lpstr>Theme</vt:lpstr>
      </vt:variant>
      <vt:variant>
        <vt:i4>2</vt:i4>
      </vt:variant>
      <vt:variant>
        <vt:lpstr>Embedded OLE Servers</vt:lpstr>
      </vt:variant>
      <vt:variant>
        <vt:i4>1</vt:i4>
      </vt:variant>
      <vt:variant>
        <vt:lpstr>Slide Titles</vt:lpstr>
      </vt:variant>
      <vt:variant>
        <vt:i4>13</vt:i4>
      </vt:variant>
    </vt:vector>
  </HeadingPairs>
  <TitlesOfParts>
    <vt:vector size="22" baseType="lpstr">
      <vt:lpstr>Arial</vt:lpstr>
      <vt:lpstr>Arial Rounded MT Bold</vt:lpstr>
      <vt:lpstr>Calibri</vt:lpstr>
      <vt:lpstr>Calibri Light</vt:lpstr>
      <vt:lpstr>Symbol</vt:lpstr>
      <vt:lpstr>Times New Roman</vt:lpstr>
      <vt:lpstr>Office Theme</vt:lpstr>
      <vt:lpstr>Office Theme</vt:lpstr>
      <vt:lpstr>Document</vt:lpstr>
      <vt:lpstr>Year 7 Drama Curriculum Overview</vt:lpstr>
      <vt:lpstr>Drama Vision 2022 onwards…</vt:lpstr>
      <vt:lpstr>PowerPoint Presentation</vt:lpstr>
      <vt:lpstr>PowerPoint Presentation</vt:lpstr>
      <vt:lpstr>PowerPoint Presentation</vt:lpstr>
      <vt:lpstr>Assessment In Drama at KS3</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 J Pelleymounter</dc:creator>
  <cp:lastModifiedBy>Thomas Oneill</cp:lastModifiedBy>
  <cp:revision>86</cp:revision>
  <dcterms:created xsi:type="dcterms:W3CDTF">2022-05-03T04:28:28Z</dcterms:created>
  <dcterms:modified xsi:type="dcterms:W3CDTF">2023-10-06T19:39:22Z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0x010100F5E49357EBD6784F9BFE2F9686E40A89</vt:lpwstr>
  </property>
  <property fmtid="{D5CDD505-2E9C-101B-9397-08002B2CF9AE}" pid="3" name="Order">
    <vt:r8>181000</vt:r8>
  </property>
  <property fmtid="{D5CDD505-2E9C-101B-9397-08002B2CF9AE}" pid="4" name="MediaServiceImageTags">
    <vt:lpwstr/>
  </property>
  <property fmtid="{D5CDD505-2E9C-101B-9397-08002B2CF9AE}" pid="5" name="xd_Signature">
    <vt:bool>false</vt:bool>
  </property>
  <property fmtid="{D5CDD505-2E9C-101B-9397-08002B2CF9AE}" pid="6" name="xd_ProgID">
    <vt:lpwstr/>
  </property>
  <property fmtid="{D5CDD505-2E9C-101B-9397-08002B2CF9AE}" pid="7" name="_SourceUrl">
    <vt:lpwstr/>
  </property>
  <property fmtid="{D5CDD505-2E9C-101B-9397-08002B2CF9AE}" pid="8" name="_SharedFileIndex">
    <vt:lpwstr/>
  </property>
  <property fmtid="{D5CDD505-2E9C-101B-9397-08002B2CF9AE}" pid="9" name="ComplianceAssetId">
    <vt:lpwstr/>
  </property>
  <property fmtid="{D5CDD505-2E9C-101B-9397-08002B2CF9AE}" pid="10" name="TemplateUrl">
    <vt:lpwstr/>
  </property>
  <property fmtid="{D5CDD505-2E9C-101B-9397-08002B2CF9AE}" pid="11" name="_ExtendedDescription">
    <vt:lpwstr/>
  </property>
  <property fmtid="{D5CDD505-2E9C-101B-9397-08002B2CF9AE}" pid="12" name="TriggerFlowInfo">
    <vt:lpwstr/>
  </property>
</Properties>
</file>